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98" r:id="rId2"/>
    <p:sldId id="313" r:id="rId3"/>
    <p:sldId id="306" r:id="rId4"/>
    <p:sldId id="316" r:id="rId5"/>
    <p:sldId id="301" r:id="rId6"/>
    <p:sldId id="314" r:id="rId7"/>
    <p:sldId id="310" r:id="rId8"/>
    <p:sldId id="309" r:id="rId9"/>
    <p:sldId id="311" r:id="rId10"/>
    <p:sldId id="317" r:id="rId11"/>
    <p:sldId id="318" r:id="rId12"/>
    <p:sldId id="319" r:id="rId13"/>
    <p:sldId id="321" r:id="rId14"/>
    <p:sldId id="320" r:id="rId15"/>
  </p:sldIdLst>
  <p:sldSz cx="9144000" cy="6858000" type="screen4x3"/>
  <p:notesSz cx="6645275" cy="992822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9DB"/>
    <a:srgbClr val="BF914D"/>
    <a:srgbClr val="666666"/>
    <a:srgbClr val="C56B74"/>
    <a:srgbClr val="CCA771"/>
    <a:srgbClr val="9E0918"/>
    <a:srgbClr val="D89DA3"/>
    <a:srgbClr val="F2FF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7133" autoAdjust="0"/>
  </p:normalViewPr>
  <p:slideViewPr>
    <p:cSldViewPr snapToObjects="1">
      <p:cViewPr varScale="1">
        <p:scale>
          <a:sx n="85" d="100"/>
          <a:sy n="85" d="100"/>
        </p:scale>
        <p:origin x="-1068" y="-96"/>
      </p:cViewPr>
      <p:guideLst>
        <p:guide orient="horz" pos="2160"/>
        <p:guide pos="2880"/>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79725" cy="496888"/>
          </a:xfrm>
          <a:prstGeom prst="rect">
            <a:avLst/>
          </a:prstGeom>
        </p:spPr>
        <p:txBody>
          <a:bodyPr vert="horz" lIns="91440" tIns="45720" rIns="91440" bIns="45720" rtlCol="0"/>
          <a:lstStyle>
            <a:lvl1pPr algn="l">
              <a:defRPr sz="1200" b="1"/>
            </a:lvl1pPr>
          </a:lstStyle>
          <a:p>
            <a:pPr>
              <a:defRPr/>
            </a:pPr>
            <a:endParaRPr lang="ru-RU"/>
          </a:p>
        </p:txBody>
      </p:sp>
      <p:sp>
        <p:nvSpPr>
          <p:cNvPr id="3" name="Дата 2"/>
          <p:cNvSpPr>
            <a:spLocks noGrp="1"/>
          </p:cNvSpPr>
          <p:nvPr>
            <p:ph type="dt" sz="quarter" idx="1"/>
          </p:nvPr>
        </p:nvSpPr>
        <p:spPr>
          <a:xfrm>
            <a:off x="3763963" y="0"/>
            <a:ext cx="2879725" cy="496888"/>
          </a:xfrm>
          <a:prstGeom prst="rect">
            <a:avLst/>
          </a:prstGeom>
        </p:spPr>
        <p:txBody>
          <a:bodyPr vert="horz" lIns="91440" tIns="45720" rIns="91440" bIns="45720" rtlCol="0"/>
          <a:lstStyle>
            <a:lvl1pPr algn="r">
              <a:defRPr sz="1200" b="1"/>
            </a:lvl1pPr>
          </a:lstStyle>
          <a:p>
            <a:pPr>
              <a:defRPr/>
            </a:pPr>
            <a:fld id="{99792276-928F-4929-994B-3A31747585A5}" type="datetimeFigureOut">
              <a:rPr lang="ru-RU"/>
              <a:pPr>
                <a:defRPr/>
              </a:pPr>
              <a:t>13.07.2015</a:t>
            </a:fld>
            <a:endParaRPr lang="ru-RU"/>
          </a:p>
        </p:txBody>
      </p:sp>
      <p:sp>
        <p:nvSpPr>
          <p:cNvPr id="4" name="Нижний колонтитул 3"/>
          <p:cNvSpPr>
            <a:spLocks noGrp="1"/>
          </p:cNvSpPr>
          <p:nvPr>
            <p:ph type="ftr" sz="quarter" idx="2"/>
          </p:nvPr>
        </p:nvSpPr>
        <p:spPr>
          <a:xfrm>
            <a:off x="0" y="9429750"/>
            <a:ext cx="2879725" cy="496888"/>
          </a:xfrm>
          <a:prstGeom prst="rect">
            <a:avLst/>
          </a:prstGeom>
        </p:spPr>
        <p:txBody>
          <a:bodyPr vert="horz" lIns="91440" tIns="45720" rIns="91440" bIns="45720" rtlCol="0" anchor="b"/>
          <a:lstStyle>
            <a:lvl1pPr algn="l">
              <a:defRPr sz="1200" b="1"/>
            </a:lvl1pPr>
          </a:lstStyle>
          <a:p>
            <a:pPr>
              <a:defRPr/>
            </a:pPr>
            <a:endParaRPr lang="ru-RU"/>
          </a:p>
        </p:txBody>
      </p:sp>
      <p:sp>
        <p:nvSpPr>
          <p:cNvPr id="5" name="Номер слайда 4"/>
          <p:cNvSpPr>
            <a:spLocks noGrp="1"/>
          </p:cNvSpPr>
          <p:nvPr>
            <p:ph type="sldNum" sz="quarter" idx="3"/>
          </p:nvPr>
        </p:nvSpPr>
        <p:spPr>
          <a:xfrm>
            <a:off x="3763963" y="9429750"/>
            <a:ext cx="2879725" cy="496888"/>
          </a:xfrm>
          <a:prstGeom prst="rect">
            <a:avLst/>
          </a:prstGeom>
        </p:spPr>
        <p:txBody>
          <a:bodyPr vert="horz" lIns="91440" tIns="45720" rIns="91440" bIns="45720" rtlCol="0" anchor="b"/>
          <a:lstStyle>
            <a:lvl1pPr algn="r">
              <a:defRPr sz="1200" b="1"/>
            </a:lvl1pPr>
          </a:lstStyle>
          <a:p>
            <a:pPr>
              <a:defRPr/>
            </a:pPr>
            <a:fld id="{5C5FB57D-0637-4EE4-9CB6-ED61DDA42409}" type="slidenum">
              <a:rPr lang="ru-RU"/>
              <a:pPr>
                <a:defRPr/>
              </a:pPr>
              <a:t>‹#›</a:t>
            </a:fld>
            <a:endParaRPr lang="ru-RU"/>
          </a:p>
        </p:txBody>
      </p:sp>
    </p:spTree>
    <p:extLst>
      <p:ext uri="{BB962C8B-B14F-4D97-AF65-F5344CB8AC3E}">
        <p14:creationId xmlns:p14="http://schemas.microsoft.com/office/powerpoint/2010/main" val="3214703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79725" cy="496888"/>
          </a:xfrm>
          <a:prstGeom prst="rect">
            <a:avLst/>
          </a:prstGeom>
          <a:noFill/>
          <a:ln>
            <a:noFill/>
          </a:ln>
          <a:effectLst/>
          <a:extLst/>
        </p:spPr>
        <p:txBody>
          <a:bodyPr vert="horz" wrap="square" lIns="91438" tIns="45719" rIns="91438" bIns="45719" numCol="1" anchor="t" anchorCtr="0" compatLnSpc="1">
            <a:prstTxWarp prst="textNoShape">
              <a:avLst/>
            </a:prstTxWarp>
          </a:bodyPr>
          <a:lstStyle>
            <a:lvl1pPr defTabSz="914588">
              <a:defRPr sz="1200" b="0">
                <a:cs typeface="+mn-cs"/>
              </a:defRPr>
            </a:lvl1pPr>
          </a:lstStyle>
          <a:p>
            <a:pPr>
              <a:defRPr/>
            </a:pPr>
            <a:endParaRPr lang="ru-RU"/>
          </a:p>
        </p:txBody>
      </p:sp>
      <p:sp>
        <p:nvSpPr>
          <p:cNvPr id="7171" name="Rectangle 3"/>
          <p:cNvSpPr>
            <a:spLocks noGrp="1" noChangeArrowheads="1"/>
          </p:cNvSpPr>
          <p:nvPr>
            <p:ph type="dt" idx="1"/>
          </p:nvPr>
        </p:nvSpPr>
        <p:spPr bwMode="auto">
          <a:xfrm>
            <a:off x="3763963" y="0"/>
            <a:ext cx="2879725" cy="496888"/>
          </a:xfrm>
          <a:prstGeom prst="rect">
            <a:avLst/>
          </a:prstGeom>
          <a:noFill/>
          <a:ln>
            <a:noFill/>
          </a:ln>
          <a:effectLst/>
          <a:extLst/>
        </p:spPr>
        <p:txBody>
          <a:bodyPr vert="horz" wrap="square" lIns="91438" tIns="45719" rIns="91438" bIns="45719" numCol="1" anchor="t" anchorCtr="0" compatLnSpc="1">
            <a:prstTxWarp prst="textNoShape">
              <a:avLst/>
            </a:prstTxWarp>
          </a:bodyPr>
          <a:lstStyle>
            <a:lvl1pPr algn="r" defTabSz="914588">
              <a:defRPr sz="1200" b="0">
                <a:cs typeface="+mn-cs"/>
              </a:defRPr>
            </a:lvl1pPr>
          </a:lstStyle>
          <a:p>
            <a:pPr>
              <a:defRPr/>
            </a:pPr>
            <a:endParaRPr lang="ru-RU"/>
          </a:p>
        </p:txBody>
      </p:sp>
      <p:sp>
        <p:nvSpPr>
          <p:cNvPr id="9220" name="Rectangle 4"/>
          <p:cNvSpPr>
            <a:spLocks noGrp="1" noRot="1" noChangeAspect="1" noChangeArrowheads="1" noTextEdit="1"/>
          </p:cNvSpPr>
          <p:nvPr>
            <p:ph type="sldImg" idx="2"/>
          </p:nvPr>
        </p:nvSpPr>
        <p:spPr bwMode="auto">
          <a:xfrm>
            <a:off x="842963" y="746125"/>
            <a:ext cx="4960937" cy="37211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63575" y="4716463"/>
            <a:ext cx="5318125" cy="4467225"/>
          </a:xfrm>
          <a:prstGeom prst="rect">
            <a:avLst/>
          </a:prstGeom>
          <a:noFill/>
          <a:ln>
            <a:noFill/>
          </a:ln>
          <a:effectLst/>
          <a:extLst/>
        </p:spPr>
        <p:txBody>
          <a:bodyPr vert="horz" wrap="square" lIns="91438" tIns="45719" rIns="91438" bIns="45719"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7174" name="Rectangle 6"/>
          <p:cNvSpPr>
            <a:spLocks noGrp="1" noChangeArrowheads="1"/>
          </p:cNvSpPr>
          <p:nvPr>
            <p:ph type="ftr" sz="quarter" idx="4"/>
          </p:nvPr>
        </p:nvSpPr>
        <p:spPr bwMode="auto">
          <a:xfrm>
            <a:off x="0" y="9429750"/>
            <a:ext cx="2879725" cy="496888"/>
          </a:xfrm>
          <a:prstGeom prst="rect">
            <a:avLst/>
          </a:prstGeom>
          <a:noFill/>
          <a:ln>
            <a:noFill/>
          </a:ln>
          <a:effectLst/>
          <a:extLst/>
        </p:spPr>
        <p:txBody>
          <a:bodyPr vert="horz" wrap="square" lIns="91438" tIns="45719" rIns="91438" bIns="45719" numCol="1" anchor="b" anchorCtr="0" compatLnSpc="1">
            <a:prstTxWarp prst="textNoShape">
              <a:avLst/>
            </a:prstTxWarp>
          </a:bodyPr>
          <a:lstStyle>
            <a:lvl1pPr defTabSz="914588">
              <a:defRPr sz="1200" b="0">
                <a:cs typeface="+mn-cs"/>
              </a:defRPr>
            </a:lvl1pPr>
          </a:lstStyle>
          <a:p>
            <a:pPr>
              <a:defRPr/>
            </a:pPr>
            <a:endParaRPr lang="ru-RU"/>
          </a:p>
        </p:txBody>
      </p:sp>
      <p:sp>
        <p:nvSpPr>
          <p:cNvPr id="7175" name="Rectangle 7"/>
          <p:cNvSpPr>
            <a:spLocks noGrp="1" noChangeArrowheads="1"/>
          </p:cNvSpPr>
          <p:nvPr>
            <p:ph type="sldNum" sz="quarter" idx="5"/>
          </p:nvPr>
        </p:nvSpPr>
        <p:spPr bwMode="auto">
          <a:xfrm>
            <a:off x="3763963" y="9429750"/>
            <a:ext cx="2879725" cy="496888"/>
          </a:xfrm>
          <a:prstGeom prst="rect">
            <a:avLst/>
          </a:prstGeom>
          <a:noFill/>
          <a:ln>
            <a:noFill/>
          </a:ln>
          <a:effectLst/>
          <a:extLst/>
        </p:spPr>
        <p:txBody>
          <a:bodyPr vert="horz" wrap="square" lIns="91438" tIns="45719" rIns="91438" bIns="45719" numCol="1" anchor="b" anchorCtr="0" compatLnSpc="1">
            <a:prstTxWarp prst="textNoShape">
              <a:avLst/>
            </a:prstTxWarp>
          </a:bodyPr>
          <a:lstStyle>
            <a:lvl1pPr algn="r" defTabSz="914588">
              <a:defRPr sz="1200" b="0">
                <a:cs typeface="+mn-cs"/>
              </a:defRPr>
            </a:lvl1pPr>
          </a:lstStyle>
          <a:p>
            <a:pPr>
              <a:defRPr/>
            </a:pPr>
            <a:fld id="{52E9EDBC-A51C-4D96-95DB-A565154877E0}" type="slidenum">
              <a:rPr lang="ru-RU"/>
              <a:pPr>
                <a:defRPr/>
              </a:pPr>
              <a:t>‹#›</a:t>
            </a:fld>
            <a:endParaRPr lang="ru-RU"/>
          </a:p>
        </p:txBody>
      </p:sp>
    </p:spTree>
    <p:extLst>
      <p:ext uri="{BB962C8B-B14F-4D97-AF65-F5344CB8AC3E}">
        <p14:creationId xmlns:p14="http://schemas.microsoft.com/office/powerpoint/2010/main" val="2732103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defTabSz="914400" eaLnBrk="1" hangingPunct="1">
              <a:defRPr/>
            </a:pPr>
            <a:fld id="{84757F72-2F28-49C3-9F4A-E5032F101AF6}" type="slidenum">
              <a:rPr lang="ru-RU" b="0" smtClean="0"/>
              <a:pPr defTabSz="914400" eaLnBrk="1" hangingPunct="1">
                <a:defRPr/>
              </a:pPr>
              <a:t>1</a:t>
            </a:fld>
            <a:endParaRPr lang="ru-RU" b="0" smtClean="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a:ln/>
        </p:spPr>
      </p:sp>
      <p:sp>
        <p:nvSpPr>
          <p:cNvPr id="3" name="Заметки 2"/>
          <p:cNvSpPr>
            <a:spLocks noGrp="1"/>
          </p:cNvSpPr>
          <p:nvPr>
            <p:ph type="body" idx="1"/>
          </p:nvPr>
        </p:nvSpPr>
        <p:spPr/>
        <p:txBody>
          <a:bodyPr>
            <a:normAutofit/>
          </a:bodyPr>
          <a:lstStyle/>
          <a:p>
            <a:pPr>
              <a:defRPr/>
            </a:pPr>
            <a:r>
              <a:rPr lang="ru-RU" dirty="0" smtClean="0"/>
              <a:t>Уто</a:t>
            </a:r>
            <a:r>
              <a:rPr lang="ru-RU" sz="2500" b="1" dirty="0" smtClean="0">
                <a:solidFill>
                  <a:srgbClr val="666666"/>
                </a:solidFill>
                <a:latin typeface="+mj-lt"/>
                <a:ea typeface="+mj-ea"/>
                <a:cs typeface="+mj-cs"/>
              </a:rPr>
              <a:t>чнить данные (реквизиты доков)</a:t>
            </a:r>
            <a:endParaRPr lang="ru-RU" dirty="0"/>
          </a:p>
        </p:txBody>
      </p:sp>
      <p:sp>
        <p:nvSpPr>
          <p:cNvPr id="4" name="Номер слайда 3"/>
          <p:cNvSpPr>
            <a:spLocks noGrp="1"/>
          </p:cNvSpPr>
          <p:nvPr>
            <p:ph type="sldNum" sz="quarter" idx="5"/>
          </p:nvPr>
        </p:nvSpPr>
        <p:spPr/>
        <p:txBody>
          <a:bodyPr/>
          <a:lstStyle/>
          <a:p>
            <a:pPr>
              <a:defRPr/>
            </a:pPr>
            <a:fld id="{0078A4AB-DE1E-496B-87B5-234B339E6688}" type="slidenum">
              <a:rPr lang="ru-RU" smtClean="0"/>
              <a:pPr>
                <a:defRPr/>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rgs.ru/" TargetMode="Externa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rgs.ru/" TargetMode="External"/><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3" name="Rectangle 14"/>
          <p:cNvSpPr>
            <a:spLocks noChangeArrowheads="1"/>
          </p:cNvSpPr>
          <p:nvPr/>
        </p:nvSpPr>
        <p:spPr bwMode="auto">
          <a:xfrm>
            <a:off x="-17463" y="0"/>
            <a:ext cx="9204326" cy="180975"/>
          </a:xfrm>
          <a:prstGeom prst="rect">
            <a:avLst/>
          </a:prstGeom>
          <a:solidFill>
            <a:srgbClr val="9E0918"/>
          </a:solidFill>
          <a:ln w="9525">
            <a:noFill/>
            <a:miter lim="800000"/>
            <a:headEnd/>
            <a:tailEnd/>
          </a:ln>
        </p:spPr>
        <p:txBody>
          <a:bodyPr wrap="none" anchor="ctr"/>
          <a:lstStyle/>
          <a:p>
            <a:pPr>
              <a:defRPr/>
            </a:pPr>
            <a:endParaRPr lang="ru-RU" b="1"/>
          </a:p>
        </p:txBody>
      </p:sp>
      <p:pic>
        <p:nvPicPr>
          <p:cNvPr id="4" name="Рисунок 13"/>
          <p:cNvPicPr>
            <a:picLocks noChangeAspect="1"/>
          </p:cNvPicPr>
          <p:nvPr/>
        </p:nvPicPr>
        <p:blipFill>
          <a:blip r:embed="rId2" cstate="print"/>
          <a:srcRect/>
          <a:stretch>
            <a:fillRect/>
          </a:stretch>
        </p:blipFill>
        <p:spPr bwMode="auto">
          <a:xfrm>
            <a:off x="255588" y="542925"/>
            <a:ext cx="3308350" cy="365125"/>
          </a:xfrm>
          <a:prstGeom prst="rect">
            <a:avLst/>
          </a:prstGeom>
          <a:noFill/>
          <a:ln w="9525">
            <a:noFill/>
            <a:miter lim="800000"/>
            <a:headEnd/>
            <a:tailEnd/>
          </a:ln>
        </p:spPr>
      </p:pic>
      <p:cxnSp>
        <p:nvCxnSpPr>
          <p:cNvPr id="5" name="Прямая соединительная линия 14"/>
          <p:cNvCxnSpPr>
            <a:cxnSpLocks noChangeShapeType="1"/>
          </p:cNvCxnSpPr>
          <p:nvPr/>
        </p:nvCxnSpPr>
        <p:spPr bwMode="auto">
          <a:xfrm>
            <a:off x="254000" y="1262063"/>
            <a:ext cx="8628063" cy="0"/>
          </a:xfrm>
          <a:prstGeom prst="line">
            <a:avLst/>
          </a:prstGeom>
          <a:noFill/>
          <a:ln w="19050" cap="rnd" algn="ctr">
            <a:solidFill>
              <a:srgbClr val="BF914D"/>
            </a:solidFill>
            <a:prstDash val="sysDot"/>
            <a:round/>
            <a:headEnd/>
            <a:tailEnd/>
          </a:ln>
        </p:spPr>
      </p:cxnSp>
      <p:pic>
        <p:nvPicPr>
          <p:cNvPr id="6" name="Рисунок 15">
            <a:hlinkClick r:id="rId3"/>
          </p:cNvPr>
          <p:cNvPicPr>
            <a:picLocks noChangeAspect="1"/>
          </p:cNvPicPr>
          <p:nvPr/>
        </p:nvPicPr>
        <p:blipFill>
          <a:blip r:embed="rId4" cstate="print"/>
          <a:srcRect/>
          <a:stretch>
            <a:fillRect/>
          </a:stretch>
        </p:blipFill>
        <p:spPr bwMode="auto">
          <a:xfrm>
            <a:off x="7853363" y="473075"/>
            <a:ext cx="1011237" cy="439738"/>
          </a:xfrm>
          <a:prstGeom prst="rect">
            <a:avLst/>
          </a:prstGeom>
          <a:noFill/>
          <a:ln w="9525">
            <a:noFill/>
            <a:miter lim="800000"/>
            <a:headEnd/>
            <a:tailEnd/>
          </a:ln>
        </p:spPr>
      </p:pic>
      <p:cxnSp>
        <p:nvCxnSpPr>
          <p:cNvPr id="7" name="Прямая соединительная линия 17"/>
          <p:cNvCxnSpPr>
            <a:cxnSpLocks noChangeShapeType="1"/>
          </p:cNvCxnSpPr>
          <p:nvPr/>
        </p:nvCxnSpPr>
        <p:spPr bwMode="auto">
          <a:xfrm>
            <a:off x="246063" y="6527800"/>
            <a:ext cx="8626475" cy="0"/>
          </a:xfrm>
          <a:prstGeom prst="line">
            <a:avLst/>
          </a:prstGeom>
          <a:noFill/>
          <a:ln w="19050" cap="rnd" algn="ctr">
            <a:solidFill>
              <a:srgbClr val="BF914D"/>
            </a:solidFill>
            <a:prstDash val="sysDot"/>
            <a:round/>
            <a:headEnd/>
            <a:tailEnd/>
          </a:ln>
        </p:spPr>
      </p:cxnSp>
      <p:sp>
        <p:nvSpPr>
          <p:cNvPr id="3096" name="Rectangle 24"/>
          <p:cNvSpPr>
            <a:spLocks noGrp="1" noChangeArrowheads="1"/>
          </p:cNvSpPr>
          <p:nvPr>
            <p:ph type="ctrTitle" sz="quarter"/>
          </p:nvPr>
        </p:nvSpPr>
        <p:spPr>
          <a:xfrm>
            <a:off x="233362" y="2351628"/>
            <a:ext cx="5938837" cy="1470025"/>
          </a:xfrm>
          <a:prstGeom prst="rect">
            <a:avLst/>
          </a:prstGeom>
        </p:spPr>
        <p:txBody>
          <a:bodyPr/>
          <a:lstStyle>
            <a:lvl1pPr>
              <a:defRPr sz="3000"/>
            </a:lvl1pPr>
          </a:lstStyle>
          <a:p>
            <a:pPr lvl="0"/>
            <a:r>
              <a:rPr lang="ru-RU" noProof="0" smtClean="0"/>
              <a:t>Образец заголовка</a:t>
            </a:r>
            <a:endParaRPr lang="ru-RU"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a:xfrm>
            <a:off x="244475" y="1719261"/>
            <a:ext cx="4340223" cy="4525962"/>
          </a:xfrm>
        </p:spPr>
        <p:txBody>
          <a:bodyPr/>
          <a:lstStyle/>
          <a:p>
            <a:pPr lvl="0"/>
            <a:r>
              <a:rPr lang="ru-RU" smtClean="0"/>
              <a:t>Образец текста</a:t>
            </a:r>
          </a:p>
          <a:p>
            <a:pPr lvl="1"/>
            <a:r>
              <a:rPr lang="ru-RU" smtClean="0"/>
              <a:t>Второй уровень</a:t>
            </a:r>
          </a:p>
        </p:txBody>
      </p:sp>
      <p:sp>
        <p:nvSpPr>
          <p:cNvPr id="8" name="Rectangle 24"/>
          <p:cNvSpPr>
            <a:spLocks noGrp="1" noChangeArrowheads="1"/>
          </p:cNvSpPr>
          <p:nvPr>
            <p:ph type="ctrTitle" sz="quarter"/>
          </p:nvPr>
        </p:nvSpPr>
        <p:spPr>
          <a:xfrm>
            <a:off x="148693" y="472023"/>
            <a:ext cx="7403574" cy="586311"/>
          </a:xfrm>
          <a:prstGeom prst="rect">
            <a:avLst/>
          </a:prstGeom>
        </p:spPr>
        <p:txBody>
          <a:bodyPr/>
          <a:lstStyle>
            <a:lvl1pPr>
              <a:defRPr sz="2500" baseline="0"/>
            </a:lvl1pPr>
          </a:lstStyle>
          <a:p>
            <a:pPr lvl="0"/>
            <a:r>
              <a:rPr lang="ru-RU" noProof="0" smtClean="0"/>
              <a:t>Образец заголовка</a:t>
            </a:r>
            <a:endParaRPr lang="ru-RU" noProof="0" dirty="0" smtClean="0"/>
          </a:p>
        </p:txBody>
      </p:sp>
      <p:sp>
        <p:nvSpPr>
          <p:cNvPr id="4" name="Rectangle 6"/>
          <p:cNvSpPr>
            <a:spLocks noGrp="1" noChangeArrowheads="1"/>
          </p:cNvSpPr>
          <p:nvPr>
            <p:ph type="sldNum" sz="quarter" idx="10"/>
          </p:nvPr>
        </p:nvSpPr>
        <p:spPr>
          <a:xfrm>
            <a:off x="8281988" y="6570663"/>
            <a:ext cx="719137" cy="225425"/>
          </a:xfrm>
        </p:spPr>
        <p:txBody>
          <a:bodyPr/>
          <a:lstStyle>
            <a:lvl1pPr>
              <a:defRPr/>
            </a:lvl1pPr>
          </a:lstStyle>
          <a:p>
            <a:pPr>
              <a:defRPr/>
            </a:pPr>
            <a:fld id="{0E7431E0-AD64-47C1-B09E-F1233E406348}"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Слайд-раздел">
    <p:spTree>
      <p:nvGrpSpPr>
        <p:cNvPr id="1" name=""/>
        <p:cNvGrpSpPr/>
        <p:nvPr/>
      </p:nvGrpSpPr>
      <p:grpSpPr>
        <a:xfrm>
          <a:off x="0" y="0"/>
          <a:ext cx="0" cy="0"/>
          <a:chOff x="0" y="0"/>
          <a:chExt cx="0" cy="0"/>
        </a:xfrm>
      </p:grpSpPr>
      <p:sp>
        <p:nvSpPr>
          <p:cNvPr id="5" name="Rectangle 24"/>
          <p:cNvSpPr>
            <a:spLocks noGrp="1" noChangeArrowheads="1"/>
          </p:cNvSpPr>
          <p:nvPr>
            <p:ph type="ctrTitle" sz="quarter"/>
          </p:nvPr>
        </p:nvSpPr>
        <p:spPr>
          <a:xfrm>
            <a:off x="224896" y="3291417"/>
            <a:ext cx="5938837" cy="1470025"/>
          </a:xfrm>
          <a:prstGeom prst="rect">
            <a:avLst/>
          </a:prstGeom>
        </p:spPr>
        <p:txBody>
          <a:bodyPr/>
          <a:lstStyle>
            <a:lvl1pPr>
              <a:defRPr sz="3000" baseline="0"/>
            </a:lvl1pPr>
          </a:lstStyle>
          <a:p>
            <a:pPr lvl="0"/>
            <a:r>
              <a:rPr lang="ru-RU" noProof="0" smtClean="0"/>
              <a:t>Образец заголовка</a:t>
            </a:r>
            <a:endParaRPr lang="ru-RU" noProof="0" dirty="0" smtClean="0"/>
          </a:p>
        </p:txBody>
      </p:sp>
      <p:sp>
        <p:nvSpPr>
          <p:cNvPr id="3" name="Rectangle 6"/>
          <p:cNvSpPr>
            <a:spLocks noGrp="1" noChangeArrowheads="1"/>
          </p:cNvSpPr>
          <p:nvPr>
            <p:ph type="sldNum" sz="quarter" idx="10"/>
          </p:nvPr>
        </p:nvSpPr>
        <p:spPr>
          <a:xfrm>
            <a:off x="8281988" y="6570663"/>
            <a:ext cx="719137" cy="225425"/>
          </a:xfrm>
        </p:spPr>
        <p:txBody>
          <a:bodyPr/>
          <a:lstStyle>
            <a:lvl1pPr>
              <a:defRPr/>
            </a:lvl1pPr>
          </a:lstStyle>
          <a:p>
            <a:pPr>
              <a:defRPr/>
            </a:pPr>
            <a:fld id="{800EE9B1-B2E9-4BB7-AC9B-17CDE7A78A6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241012" y="1535113"/>
            <a:ext cx="37724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241012" y="2174875"/>
            <a:ext cx="37724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p:txBody>
      </p:sp>
      <p:sp>
        <p:nvSpPr>
          <p:cNvPr id="9" name="Rectangle 24"/>
          <p:cNvSpPr>
            <a:spLocks noGrp="1" noChangeArrowheads="1"/>
          </p:cNvSpPr>
          <p:nvPr>
            <p:ph type="ctrTitle" sz="quarter"/>
          </p:nvPr>
        </p:nvSpPr>
        <p:spPr>
          <a:xfrm>
            <a:off x="148693" y="472023"/>
            <a:ext cx="7403574" cy="586311"/>
          </a:xfrm>
          <a:prstGeom prst="rect">
            <a:avLst/>
          </a:prstGeom>
        </p:spPr>
        <p:txBody>
          <a:bodyPr/>
          <a:lstStyle>
            <a:lvl1pPr>
              <a:defRPr sz="2500" baseline="0"/>
            </a:lvl1pPr>
          </a:lstStyle>
          <a:p>
            <a:pPr lvl="0"/>
            <a:r>
              <a:rPr lang="ru-RU" noProof="0" smtClean="0"/>
              <a:t>Образец заголовка</a:t>
            </a:r>
            <a:endParaRPr lang="ru-RU" noProof="0" dirty="0" smtClean="0"/>
          </a:p>
        </p:txBody>
      </p:sp>
      <p:sp>
        <p:nvSpPr>
          <p:cNvPr id="7" name="Rectangle 6"/>
          <p:cNvSpPr>
            <a:spLocks noGrp="1" noChangeArrowheads="1"/>
          </p:cNvSpPr>
          <p:nvPr>
            <p:ph type="sldNum" sz="quarter" idx="10"/>
          </p:nvPr>
        </p:nvSpPr>
        <p:spPr>
          <a:xfrm>
            <a:off x="8281988" y="6570663"/>
            <a:ext cx="719137" cy="225425"/>
          </a:xfrm>
        </p:spPr>
        <p:txBody>
          <a:bodyPr/>
          <a:lstStyle>
            <a:lvl1pPr>
              <a:defRPr/>
            </a:lvl1pPr>
          </a:lstStyle>
          <a:p>
            <a:pPr>
              <a:defRPr/>
            </a:pPr>
            <a:fld id="{074813C3-B39A-420C-848B-7F2B8D25456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5F3BEA9C-EAB3-4B70-995B-BA797D0C5C6B}" type="slidenum">
              <a:rPr lang="ru-RU"/>
              <a:pPr>
                <a:defRPr/>
              </a:pPr>
              <a:t>‹#›</a:t>
            </a:fld>
            <a:endParaRPr lang="ru-RU"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Пользовательский макет">
    <p:spTree>
      <p:nvGrpSpPr>
        <p:cNvPr id="1" name=""/>
        <p:cNvGrpSpPr/>
        <p:nvPr/>
      </p:nvGrpSpPr>
      <p:grpSpPr>
        <a:xfrm>
          <a:off x="0" y="0"/>
          <a:ext cx="0" cy="0"/>
          <a:chOff x="0" y="0"/>
          <a:chExt cx="0" cy="0"/>
        </a:xfrm>
      </p:grpSpPr>
      <p:sp>
        <p:nvSpPr>
          <p:cNvPr id="3" name="Прямоугольник 12"/>
          <p:cNvSpPr>
            <a:spLocks noChangeArrowheads="1"/>
          </p:cNvSpPr>
          <p:nvPr/>
        </p:nvSpPr>
        <p:spPr bwMode="auto">
          <a:xfrm>
            <a:off x="163513" y="6573838"/>
            <a:ext cx="1252537" cy="215900"/>
          </a:xfrm>
          <a:prstGeom prst="rect">
            <a:avLst/>
          </a:prstGeom>
          <a:noFill/>
          <a:ln w="9525">
            <a:noFill/>
            <a:miter lim="800000"/>
            <a:headEnd/>
            <a:tailEnd/>
          </a:ln>
        </p:spPr>
        <p:txBody>
          <a:bodyPr wrap="none">
            <a:spAutoFit/>
          </a:bodyPr>
          <a:lstStyle/>
          <a:p>
            <a:pPr>
              <a:spcAft>
                <a:spcPts val="600"/>
              </a:spcAft>
              <a:defRPr/>
            </a:pPr>
            <a:r>
              <a:rPr lang="ru-RU" sz="800" dirty="0">
                <a:solidFill>
                  <a:srgbClr val="7F7F7F"/>
                </a:solidFill>
              </a:rPr>
              <a:t>© 201</a:t>
            </a:r>
            <a:r>
              <a:rPr lang="en-US" sz="800" dirty="0">
                <a:solidFill>
                  <a:srgbClr val="7F7F7F"/>
                </a:solidFill>
              </a:rPr>
              <a:t>3</a:t>
            </a:r>
            <a:r>
              <a:rPr lang="ru-RU" sz="800" dirty="0">
                <a:solidFill>
                  <a:srgbClr val="7F7F7F"/>
                </a:solidFill>
              </a:rPr>
              <a:t> «Росгосстрах»</a:t>
            </a:r>
          </a:p>
        </p:txBody>
      </p:sp>
      <p:sp>
        <p:nvSpPr>
          <p:cNvPr id="7" name="Rectangle 24"/>
          <p:cNvSpPr>
            <a:spLocks noGrp="1" noChangeArrowheads="1"/>
          </p:cNvSpPr>
          <p:nvPr>
            <p:ph type="ctrTitle" sz="quarter"/>
          </p:nvPr>
        </p:nvSpPr>
        <p:spPr>
          <a:xfrm>
            <a:off x="148693" y="472023"/>
            <a:ext cx="7403574" cy="586311"/>
          </a:xfrm>
          <a:prstGeom prst="rect">
            <a:avLst/>
          </a:prstGeom>
        </p:spPr>
        <p:txBody>
          <a:bodyPr/>
          <a:lstStyle>
            <a:lvl1pPr>
              <a:defRPr sz="2500" baseline="0"/>
            </a:lvl1pPr>
          </a:lstStyle>
          <a:p>
            <a:pPr lvl="0"/>
            <a:r>
              <a:rPr lang="ru-RU" noProof="0" smtClean="0"/>
              <a:t>Образец заголовка</a:t>
            </a:r>
            <a:endParaRPr lang="ru-RU" noProof="0" dirty="0" smtClean="0"/>
          </a:p>
        </p:txBody>
      </p:sp>
      <p:sp>
        <p:nvSpPr>
          <p:cNvPr id="4" name="Rectangle 6"/>
          <p:cNvSpPr>
            <a:spLocks noGrp="1" noChangeArrowheads="1"/>
          </p:cNvSpPr>
          <p:nvPr>
            <p:ph type="sldNum" sz="quarter" idx="10"/>
          </p:nvPr>
        </p:nvSpPr>
        <p:spPr/>
        <p:txBody>
          <a:bodyPr/>
          <a:lstStyle>
            <a:lvl1pPr>
              <a:defRPr/>
            </a:lvl1pPr>
          </a:lstStyle>
          <a:p>
            <a:pPr>
              <a:defRPr/>
            </a:pPr>
            <a:fld id="{1BA509FD-9CB9-4A4E-9A2D-ACF695BED04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Последний слайд">
    <p:spTree>
      <p:nvGrpSpPr>
        <p:cNvPr id="1" name=""/>
        <p:cNvGrpSpPr/>
        <p:nvPr/>
      </p:nvGrpSpPr>
      <p:grpSpPr>
        <a:xfrm>
          <a:off x="0" y="0"/>
          <a:ext cx="0" cy="0"/>
          <a:chOff x="0" y="0"/>
          <a:chExt cx="0" cy="0"/>
        </a:xfrm>
      </p:grpSpPr>
      <p:pic>
        <p:nvPicPr>
          <p:cNvPr id="2" name="Рисунок 12"/>
          <p:cNvPicPr>
            <a:picLocks noChangeAspect="1"/>
          </p:cNvPicPr>
          <p:nvPr/>
        </p:nvPicPr>
        <p:blipFill>
          <a:blip r:embed="rId2" cstate="print"/>
          <a:srcRect/>
          <a:stretch>
            <a:fillRect/>
          </a:stretch>
        </p:blipFill>
        <p:spPr bwMode="auto">
          <a:xfrm>
            <a:off x="3213100" y="2286000"/>
            <a:ext cx="2801938" cy="1219200"/>
          </a:xfrm>
          <a:prstGeom prst="rect">
            <a:avLst/>
          </a:prstGeom>
          <a:noFill/>
          <a:ln w="9525">
            <a:noFill/>
            <a:miter lim="800000"/>
            <a:headEnd/>
            <a:tailEnd/>
          </a:ln>
        </p:spPr>
      </p:pic>
      <p:sp>
        <p:nvSpPr>
          <p:cNvPr id="3" name="Прямоугольник 13"/>
          <p:cNvSpPr>
            <a:spLocks noChangeArrowheads="1"/>
          </p:cNvSpPr>
          <p:nvPr/>
        </p:nvSpPr>
        <p:spPr bwMode="auto">
          <a:xfrm>
            <a:off x="127000" y="296863"/>
            <a:ext cx="8864600" cy="1066800"/>
          </a:xfrm>
          <a:prstGeom prst="rect">
            <a:avLst/>
          </a:prstGeom>
          <a:solidFill>
            <a:schemeClr val="bg1"/>
          </a:solidFill>
          <a:ln w="9525" algn="ctr">
            <a:noFill/>
            <a:round/>
            <a:headEnd/>
            <a:tailEnd/>
          </a:ln>
        </p:spPr>
        <p:txBody>
          <a:bodyPr/>
          <a:lstStyle/>
          <a:p>
            <a:pPr>
              <a:defRPr/>
            </a:pPr>
            <a:endParaRPr lang="ru-RU" b="1"/>
          </a:p>
        </p:txBody>
      </p:sp>
      <p:sp>
        <p:nvSpPr>
          <p:cNvPr id="4" name="Прямоугольник 14"/>
          <p:cNvSpPr>
            <a:spLocks noChangeArrowheads="1"/>
          </p:cNvSpPr>
          <p:nvPr/>
        </p:nvSpPr>
        <p:spPr bwMode="auto">
          <a:xfrm>
            <a:off x="160338" y="5635625"/>
            <a:ext cx="8864600" cy="1174750"/>
          </a:xfrm>
          <a:prstGeom prst="rect">
            <a:avLst/>
          </a:prstGeom>
          <a:solidFill>
            <a:schemeClr val="bg1"/>
          </a:solidFill>
          <a:ln w="9525" algn="ctr">
            <a:noFill/>
            <a:round/>
            <a:headEnd/>
            <a:tailEnd/>
          </a:ln>
        </p:spPr>
        <p:txBody>
          <a:bodyPr/>
          <a:lstStyle/>
          <a:p>
            <a:pPr>
              <a:defRPr/>
            </a:pPr>
            <a:endParaRPr lang="ru-RU" b="1"/>
          </a:p>
        </p:txBody>
      </p:sp>
      <p:sp>
        <p:nvSpPr>
          <p:cNvPr id="5" name="TextBox 15"/>
          <p:cNvSpPr txBox="1">
            <a:spLocks noChangeArrowheads="1"/>
          </p:cNvSpPr>
          <p:nvPr/>
        </p:nvSpPr>
        <p:spPr bwMode="auto">
          <a:xfrm>
            <a:off x="261938" y="4953000"/>
            <a:ext cx="5753100" cy="1539875"/>
          </a:xfrm>
          <a:prstGeom prst="rect">
            <a:avLst/>
          </a:prstGeom>
          <a:noFill/>
          <a:ln>
            <a:noFill/>
          </a:ln>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lnSpc>
                <a:spcPct val="120000"/>
              </a:lnSpc>
              <a:spcAft>
                <a:spcPts val="600"/>
              </a:spcAft>
              <a:defRPr/>
            </a:pPr>
            <a:r>
              <a:rPr lang="ru-RU" sz="800" b="0" dirty="0" smtClean="0">
                <a:solidFill>
                  <a:srgbClr val="666666"/>
                </a:solidFill>
              </a:rPr>
              <a:t>© 201</a:t>
            </a:r>
            <a:r>
              <a:rPr lang="en-US" sz="800" b="0" dirty="0" smtClean="0">
                <a:solidFill>
                  <a:srgbClr val="666666"/>
                </a:solidFill>
              </a:rPr>
              <a:t>3</a:t>
            </a:r>
            <a:r>
              <a:rPr lang="ru-RU" sz="800" b="0" dirty="0" smtClean="0">
                <a:solidFill>
                  <a:srgbClr val="666666"/>
                </a:solidFill>
              </a:rPr>
              <a:t> «Росгосстрах».</a:t>
            </a:r>
          </a:p>
          <a:p>
            <a:pPr eaLnBrk="1" hangingPunct="1">
              <a:lnSpc>
                <a:spcPct val="120000"/>
              </a:lnSpc>
              <a:spcAft>
                <a:spcPts val="600"/>
              </a:spcAft>
              <a:defRPr/>
            </a:pPr>
            <a:r>
              <a:rPr lang="ru-RU" sz="800" b="0" dirty="0" smtClean="0">
                <a:solidFill>
                  <a:srgbClr val="666666"/>
                </a:solidFill>
              </a:rPr>
              <a:t>«Росгосстрах» — крупнейшая по масштабам российская страховая компания</a:t>
            </a:r>
            <a:r>
              <a:rPr lang="en-US" sz="800" b="0" dirty="0" smtClean="0">
                <a:solidFill>
                  <a:srgbClr val="666666"/>
                </a:solidFill>
              </a:rPr>
              <a:t> c</a:t>
            </a:r>
            <a:r>
              <a:rPr lang="ru-RU" sz="800" b="0" dirty="0" smtClean="0">
                <a:solidFill>
                  <a:srgbClr val="666666"/>
                </a:solidFill>
              </a:rPr>
              <a:t> 90</a:t>
            </a:r>
            <a:r>
              <a:rPr lang="en-US" sz="800" b="0" dirty="0" smtClean="0">
                <a:solidFill>
                  <a:srgbClr val="666666"/>
                </a:solidFill>
              </a:rPr>
              <a:t>-</a:t>
            </a:r>
            <a:r>
              <a:rPr lang="ru-RU" sz="800" b="0" dirty="0" smtClean="0">
                <a:solidFill>
                  <a:srgbClr val="666666"/>
                </a:solidFill>
              </a:rPr>
              <a:t>летней историей.  </a:t>
            </a:r>
            <a:br>
              <a:rPr lang="ru-RU" sz="800" b="0" dirty="0" smtClean="0">
                <a:solidFill>
                  <a:srgbClr val="666666"/>
                </a:solidFill>
              </a:rPr>
            </a:br>
            <a:r>
              <a:rPr lang="ru-RU" sz="800" b="0" dirty="0" smtClean="0">
                <a:solidFill>
                  <a:srgbClr val="666666"/>
                </a:solidFill>
              </a:rPr>
              <a:t>В группу компаний «Росгосстрах» входят</a:t>
            </a:r>
            <a:r>
              <a:rPr lang="en-US" sz="800" b="0" dirty="0" smtClean="0">
                <a:solidFill>
                  <a:srgbClr val="666666"/>
                </a:solidFill>
              </a:rPr>
              <a:t>:</a:t>
            </a:r>
            <a:r>
              <a:rPr lang="ru-RU" sz="800" b="0" dirty="0" smtClean="0">
                <a:solidFill>
                  <a:srgbClr val="666666"/>
                </a:solidFill>
              </a:rPr>
              <a:t> ОАО «Росгосстрах», ООО «Росгосстрах», СК «РГС-Жизнь» (страхование жизни и добровольное пенсионное обеспечение), а также ООО «РГС-Медицина» (ОМС). «Росгосстрах» является лидером российского рынка страхования (более 40 миллионов клиентов)</a:t>
            </a:r>
            <a:r>
              <a:rPr lang="en-US" sz="800" b="0" dirty="0" smtClean="0">
                <a:solidFill>
                  <a:srgbClr val="666666"/>
                </a:solidFill>
              </a:rPr>
              <a:t> </a:t>
            </a:r>
            <a:r>
              <a:rPr lang="ru-RU" sz="800" b="0" dirty="0" smtClean="0">
                <a:solidFill>
                  <a:srgbClr val="666666"/>
                </a:solidFill>
              </a:rPr>
              <a:t> и традиционно оказывает существенное влияние на развитие страхового рынка России. Общая численность сотрудников группы компаний достигает </a:t>
            </a:r>
            <a:br>
              <a:rPr lang="ru-RU" sz="800" b="0" dirty="0" smtClean="0">
                <a:solidFill>
                  <a:srgbClr val="666666"/>
                </a:solidFill>
              </a:rPr>
            </a:br>
            <a:r>
              <a:rPr lang="ru-RU" sz="800" b="0" dirty="0" smtClean="0">
                <a:solidFill>
                  <a:srgbClr val="666666"/>
                </a:solidFill>
              </a:rPr>
              <a:t>100 тыс. человек, включая более 60 тыс. страховых агентов.</a:t>
            </a:r>
          </a:p>
          <a:p>
            <a:pPr eaLnBrk="1" hangingPunct="1">
              <a:defRPr/>
            </a:pPr>
            <a:r>
              <a:rPr lang="ru-RU" sz="900" b="0" u="sng" dirty="0" smtClean="0">
                <a:solidFill>
                  <a:srgbClr val="BF914D"/>
                </a:solidFill>
                <a:hlinkClick r:id="rId3"/>
              </a:rPr>
              <a:t>www.RGS.ru</a:t>
            </a:r>
            <a:endParaRPr lang="ru-RU" sz="900" b="0" u="sng" dirty="0" smtClean="0">
              <a:solidFill>
                <a:srgbClr val="BF914D"/>
              </a:solidFill>
            </a:endParaRPr>
          </a:p>
          <a:p>
            <a:pPr eaLnBrk="1" hangingPunct="1">
              <a:defRPr/>
            </a:pPr>
            <a:endParaRPr lang="ru-RU" sz="900" b="0" dirty="0" smtClean="0"/>
          </a:p>
        </p:txBody>
      </p:sp>
      <p:sp>
        <p:nvSpPr>
          <p:cNvPr id="6" name="Номер слайда 2"/>
          <p:cNvSpPr>
            <a:spLocks noGrp="1"/>
          </p:cNvSpPr>
          <p:nvPr>
            <p:ph type="sldNum" sz="quarter" idx="10"/>
          </p:nvPr>
        </p:nvSpPr>
        <p:spPr/>
        <p:txBody>
          <a:bodyPr/>
          <a:lstStyle>
            <a:lvl1pPr>
              <a:defRPr/>
            </a:lvl1pPr>
          </a:lstStyle>
          <a:p>
            <a:pPr>
              <a:defRPr/>
            </a:pPr>
            <a:fld id="{6572B37C-7F2B-455F-BF88-90BD39F1AAF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hyperlink" Target="http://www.rgs.ru/" TargetMode="Externa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8264525" y="6570663"/>
            <a:ext cx="719138" cy="2254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900" b="1">
                <a:solidFill>
                  <a:srgbClr val="999999"/>
                </a:solidFill>
                <a:cs typeface="+mn-cs"/>
              </a:defRPr>
            </a:lvl1pPr>
          </a:lstStyle>
          <a:p>
            <a:pPr>
              <a:defRPr/>
            </a:pPr>
            <a:fld id="{E40A72F0-4A17-4856-AA95-0ADCAF42506E}" type="slidenum">
              <a:rPr lang="ru-RU"/>
              <a:pPr>
                <a:defRPr/>
              </a:pPr>
              <a:t>‹#›</a:t>
            </a:fld>
            <a:endParaRPr lang="ru-RU" dirty="0"/>
          </a:p>
        </p:txBody>
      </p:sp>
      <p:sp>
        <p:nvSpPr>
          <p:cNvPr id="1027" name="Rectangle 24"/>
          <p:cNvSpPr>
            <a:spLocks noGrp="1" noChangeArrowheads="1"/>
          </p:cNvSpPr>
          <p:nvPr>
            <p:ph type="body" idx="1"/>
          </p:nvPr>
        </p:nvSpPr>
        <p:spPr bwMode="auto">
          <a:xfrm>
            <a:off x="244475" y="1838325"/>
            <a:ext cx="43402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p:txBody>
      </p:sp>
      <p:sp>
        <p:nvSpPr>
          <p:cNvPr id="1028" name="Rectangle 14"/>
          <p:cNvSpPr>
            <a:spLocks noChangeArrowheads="1"/>
          </p:cNvSpPr>
          <p:nvPr/>
        </p:nvSpPr>
        <p:spPr bwMode="auto">
          <a:xfrm>
            <a:off x="-17463" y="0"/>
            <a:ext cx="9204326" cy="180975"/>
          </a:xfrm>
          <a:prstGeom prst="rect">
            <a:avLst/>
          </a:prstGeom>
          <a:solidFill>
            <a:srgbClr val="9E0918"/>
          </a:solidFill>
          <a:ln w="9525">
            <a:noFill/>
            <a:miter lim="800000"/>
            <a:headEnd/>
            <a:tailEnd/>
          </a:ln>
        </p:spPr>
        <p:txBody>
          <a:bodyPr wrap="none" anchor="ctr"/>
          <a:lstStyle/>
          <a:p>
            <a:pPr>
              <a:defRPr/>
            </a:pPr>
            <a:endParaRPr lang="ru-RU" b="1"/>
          </a:p>
        </p:txBody>
      </p:sp>
      <p:pic>
        <p:nvPicPr>
          <p:cNvPr id="1029" name="Рисунок 9">
            <a:hlinkClick r:id="rId10"/>
          </p:cNvPr>
          <p:cNvPicPr>
            <a:picLocks noChangeAspect="1"/>
          </p:cNvPicPr>
          <p:nvPr/>
        </p:nvPicPr>
        <p:blipFill>
          <a:blip r:embed="rId11" cstate="print"/>
          <a:srcRect/>
          <a:stretch>
            <a:fillRect/>
          </a:stretch>
        </p:blipFill>
        <p:spPr bwMode="auto">
          <a:xfrm>
            <a:off x="7853363" y="473075"/>
            <a:ext cx="1011237" cy="439738"/>
          </a:xfrm>
          <a:prstGeom prst="rect">
            <a:avLst/>
          </a:prstGeom>
          <a:noFill/>
          <a:ln w="9525">
            <a:noFill/>
            <a:miter lim="800000"/>
            <a:headEnd/>
            <a:tailEnd/>
          </a:ln>
        </p:spPr>
      </p:pic>
      <p:cxnSp>
        <p:nvCxnSpPr>
          <p:cNvPr id="2" name="Прямая соединительная линия 10"/>
          <p:cNvCxnSpPr>
            <a:cxnSpLocks noChangeShapeType="1"/>
          </p:cNvCxnSpPr>
          <p:nvPr/>
        </p:nvCxnSpPr>
        <p:spPr bwMode="auto">
          <a:xfrm>
            <a:off x="254000" y="1262063"/>
            <a:ext cx="8628063" cy="0"/>
          </a:xfrm>
          <a:prstGeom prst="line">
            <a:avLst/>
          </a:prstGeom>
          <a:noFill/>
          <a:ln w="19050" cap="rnd" algn="ctr">
            <a:solidFill>
              <a:srgbClr val="BF914D"/>
            </a:solidFill>
            <a:prstDash val="sysDot"/>
            <a:round/>
            <a:headEnd/>
            <a:tailEnd/>
          </a:ln>
        </p:spPr>
      </p:cxnSp>
      <p:cxnSp>
        <p:nvCxnSpPr>
          <p:cNvPr id="1031" name="Прямая соединительная линия 11"/>
          <p:cNvCxnSpPr>
            <a:cxnSpLocks noChangeShapeType="1"/>
          </p:cNvCxnSpPr>
          <p:nvPr/>
        </p:nvCxnSpPr>
        <p:spPr bwMode="auto">
          <a:xfrm>
            <a:off x="246063" y="6527800"/>
            <a:ext cx="8626475" cy="0"/>
          </a:xfrm>
          <a:prstGeom prst="line">
            <a:avLst/>
          </a:prstGeom>
          <a:noFill/>
          <a:ln w="19050" cap="rnd" algn="ctr">
            <a:solidFill>
              <a:srgbClr val="BF914D"/>
            </a:solidFill>
            <a:prstDash val="sysDot"/>
            <a:round/>
            <a:headEnd/>
            <a:tailEnd/>
          </a:ln>
        </p:spPr>
      </p:cxnSp>
      <p:sp>
        <p:nvSpPr>
          <p:cNvPr id="1032" name="Прямоугольник 16"/>
          <p:cNvSpPr>
            <a:spLocks noChangeArrowheads="1"/>
          </p:cNvSpPr>
          <p:nvPr/>
        </p:nvSpPr>
        <p:spPr bwMode="auto">
          <a:xfrm>
            <a:off x="163513" y="6573838"/>
            <a:ext cx="1281112" cy="214312"/>
          </a:xfrm>
          <a:prstGeom prst="rect">
            <a:avLst/>
          </a:prstGeom>
          <a:noFill/>
          <a:ln w="9525">
            <a:noFill/>
            <a:miter lim="800000"/>
            <a:headEnd/>
            <a:tailEnd/>
          </a:ln>
        </p:spPr>
        <p:txBody>
          <a:bodyPr wrap="none">
            <a:spAutoFit/>
          </a:bodyPr>
          <a:lstStyle/>
          <a:p>
            <a:pPr>
              <a:spcAft>
                <a:spcPts val="600"/>
              </a:spcAft>
              <a:defRPr/>
            </a:pPr>
            <a:r>
              <a:rPr lang="ru-RU" sz="800">
                <a:solidFill>
                  <a:srgbClr val="7F7F7F"/>
                </a:solidFill>
              </a:rPr>
              <a:t>© 201</a:t>
            </a:r>
            <a:r>
              <a:rPr lang="en-US" sz="800">
                <a:solidFill>
                  <a:srgbClr val="7F7F7F"/>
                </a:solidFill>
              </a:rPr>
              <a:t>2</a:t>
            </a:r>
            <a:r>
              <a:rPr lang="ru-RU" sz="800">
                <a:solidFill>
                  <a:srgbClr val="7F7F7F"/>
                </a:solidFill>
              </a:rPr>
              <a:t> «Росгосстрах»</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2500" b="1">
          <a:solidFill>
            <a:srgbClr val="666666"/>
          </a:solidFill>
          <a:latin typeface="+mj-lt"/>
          <a:ea typeface="+mj-ea"/>
          <a:cs typeface="+mj-cs"/>
        </a:defRPr>
      </a:lvl1pPr>
      <a:lvl2pPr algn="l" rtl="0" eaLnBrk="0" fontAlgn="base" hangingPunct="0">
        <a:spcBef>
          <a:spcPct val="0"/>
        </a:spcBef>
        <a:spcAft>
          <a:spcPct val="0"/>
        </a:spcAft>
        <a:defRPr sz="2500" b="1">
          <a:solidFill>
            <a:srgbClr val="666666"/>
          </a:solidFill>
          <a:latin typeface="Arial" charset="0"/>
        </a:defRPr>
      </a:lvl2pPr>
      <a:lvl3pPr algn="l" rtl="0" eaLnBrk="0" fontAlgn="base" hangingPunct="0">
        <a:spcBef>
          <a:spcPct val="0"/>
        </a:spcBef>
        <a:spcAft>
          <a:spcPct val="0"/>
        </a:spcAft>
        <a:defRPr sz="2500" b="1">
          <a:solidFill>
            <a:srgbClr val="666666"/>
          </a:solidFill>
          <a:latin typeface="Arial" charset="0"/>
        </a:defRPr>
      </a:lvl3pPr>
      <a:lvl4pPr algn="l" rtl="0" eaLnBrk="0" fontAlgn="base" hangingPunct="0">
        <a:spcBef>
          <a:spcPct val="0"/>
        </a:spcBef>
        <a:spcAft>
          <a:spcPct val="0"/>
        </a:spcAft>
        <a:defRPr sz="2500" b="1">
          <a:solidFill>
            <a:srgbClr val="666666"/>
          </a:solidFill>
          <a:latin typeface="Arial" charset="0"/>
        </a:defRPr>
      </a:lvl4pPr>
      <a:lvl5pPr algn="l" rtl="0" eaLnBrk="0" fontAlgn="base" hangingPunct="0">
        <a:spcBef>
          <a:spcPct val="0"/>
        </a:spcBef>
        <a:spcAft>
          <a:spcPct val="0"/>
        </a:spcAft>
        <a:defRPr sz="2500" b="1">
          <a:solidFill>
            <a:srgbClr val="666666"/>
          </a:solidFill>
          <a:latin typeface="Arial" charset="0"/>
        </a:defRPr>
      </a:lvl5pPr>
      <a:lvl6pPr marL="457200" algn="l" rtl="0" eaLnBrk="1" fontAlgn="base" hangingPunct="1">
        <a:spcBef>
          <a:spcPct val="0"/>
        </a:spcBef>
        <a:spcAft>
          <a:spcPct val="0"/>
        </a:spcAft>
        <a:defRPr sz="2500" b="1">
          <a:solidFill>
            <a:srgbClr val="666666"/>
          </a:solidFill>
          <a:latin typeface="Arial" charset="0"/>
        </a:defRPr>
      </a:lvl6pPr>
      <a:lvl7pPr marL="914400" algn="l" rtl="0" eaLnBrk="1" fontAlgn="base" hangingPunct="1">
        <a:spcBef>
          <a:spcPct val="0"/>
        </a:spcBef>
        <a:spcAft>
          <a:spcPct val="0"/>
        </a:spcAft>
        <a:defRPr sz="2500" b="1">
          <a:solidFill>
            <a:srgbClr val="666666"/>
          </a:solidFill>
          <a:latin typeface="Arial" charset="0"/>
        </a:defRPr>
      </a:lvl7pPr>
      <a:lvl8pPr marL="1371600" algn="l" rtl="0" eaLnBrk="1" fontAlgn="base" hangingPunct="1">
        <a:spcBef>
          <a:spcPct val="0"/>
        </a:spcBef>
        <a:spcAft>
          <a:spcPct val="0"/>
        </a:spcAft>
        <a:defRPr sz="2500" b="1">
          <a:solidFill>
            <a:srgbClr val="666666"/>
          </a:solidFill>
          <a:latin typeface="Arial" charset="0"/>
        </a:defRPr>
      </a:lvl8pPr>
      <a:lvl9pPr marL="1828800" algn="l" rtl="0" eaLnBrk="1" fontAlgn="base" hangingPunct="1">
        <a:spcBef>
          <a:spcPct val="0"/>
        </a:spcBef>
        <a:spcAft>
          <a:spcPct val="0"/>
        </a:spcAft>
        <a:defRPr sz="2500" b="1">
          <a:solidFill>
            <a:srgbClr val="666666"/>
          </a:solidFill>
          <a:latin typeface="Arial" charset="0"/>
        </a:defRPr>
      </a:lvl9pPr>
    </p:titleStyle>
    <p:bodyStyle>
      <a:lvl1pPr marL="342900" indent="-342900" algn="l" rtl="0" eaLnBrk="0" fontAlgn="base" hangingPunct="0">
        <a:spcBef>
          <a:spcPct val="20000"/>
        </a:spcBef>
        <a:spcAft>
          <a:spcPct val="0"/>
        </a:spcAft>
        <a:buChar char="•"/>
        <a:defRPr sz="3200">
          <a:solidFill>
            <a:srgbClr val="666666"/>
          </a:solidFill>
          <a:latin typeface="+mn-lt"/>
          <a:ea typeface="+mn-ea"/>
          <a:cs typeface="+mn-cs"/>
        </a:defRPr>
      </a:lvl1pPr>
      <a:lvl2pPr marL="742950" indent="-285750" algn="l" rtl="0" eaLnBrk="0" fontAlgn="base" hangingPunct="0">
        <a:spcBef>
          <a:spcPct val="20000"/>
        </a:spcBef>
        <a:spcAft>
          <a:spcPct val="0"/>
        </a:spcAft>
        <a:buChar char="–"/>
        <a:defRPr sz="1500">
          <a:solidFill>
            <a:srgbClr val="666666"/>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1266" name="Прямоугольник 5"/>
          <p:cNvSpPr>
            <a:spLocks noChangeArrowheads="1"/>
          </p:cNvSpPr>
          <p:nvPr/>
        </p:nvSpPr>
        <p:spPr bwMode="auto">
          <a:xfrm>
            <a:off x="347663" y="5419725"/>
            <a:ext cx="8215312" cy="1076325"/>
          </a:xfrm>
          <a:prstGeom prst="rect">
            <a:avLst/>
          </a:prstGeom>
          <a:noFill/>
          <a:ln w="9525">
            <a:noFill/>
            <a:miter lim="800000"/>
            <a:headEnd/>
            <a:tailEnd/>
          </a:ln>
        </p:spPr>
        <p:txBody>
          <a:bodyPr/>
          <a:lstStyle/>
          <a:p>
            <a:endParaRPr lang="ru-RU" sz="1200" b="1">
              <a:solidFill>
                <a:srgbClr val="FF0000"/>
              </a:solidFill>
            </a:endParaRPr>
          </a:p>
        </p:txBody>
      </p:sp>
      <p:sp>
        <p:nvSpPr>
          <p:cNvPr id="11267" name="Rectangle 30"/>
          <p:cNvSpPr txBox="1">
            <a:spLocks noChangeArrowheads="1"/>
          </p:cNvSpPr>
          <p:nvPr/>
        </p:nvSpPr>
        <p:spPr bwMode="auto">
          <a:xfrm>
            <a:off x="107950" y="2276475"/>
            <a:ext cx="4941888" cy="1533525"/>
          </a:xfrm>
          <a:prstGeom prst="rect">
            <a:avLst/>
          </a:prstGeom>
          <a:noFill/>
          <a:ln w="9525">
            <a:noFill/>
            <a:miter lim="800000"/>
            <a:headEnd/>
            <a:tailEnd/>
          </a:ln>
        </p:spPr>
        <p:txBody>
          <a:bodyPr/>
          <a:lstStyle/>
          <a:p>
            <a:r>
              <a:rPr lang="ru-RU" sz="2400" b="1">
                <a:solidFill>
                  <a:srgbClr val="666666"/>
                </a:solidFill>
              </a:rPr>
              <a:t>Сельскохозяйственное страхование, осуществляемое с государственной поддержкой</a:t>
            </a:r>
          </a:p>
        </p:txBody>
      </p:sp>
      <p:pic>
        <p:nvPicPr>
          <p:cNvPr id="11268" name="Picture 2"/>
          <p:cNvPicPr>
            <a:picLocks noChangeAspect="1" noChangeArrowheads="1"/>
          </p:cNvPicPr>
          <p:nvPr/>
        </p:nvPicPr>
        <p:blipFill>
          <a:blip r:embed="rId4" cstate="print"/>
          <a:srcRect/>
          <a:stretch>
            <a:fillRect/>
          </a:stretch>
        </p:blipFill>
        <p:spPr bwMode="auto">
          <a:xfrm>
            <a:off x="5389563" y="3444875"/>
            <a:ext cx="3330575" cy="2474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530" name="Заголовок 3"/>
          <p:cNvSpPr>
            <a:spLocks noGrp="1"/>
          </p:cNvSpPr>
          <p:nvPr>
            <p:ph type="ctrTitle" sz="quarter" idx="4294967295"/>
          </p:nvPr>
        </p:nvSpPr>
        <p:spPr bwMode="auto">
          <a:xfrm>
            <a:off x="149225" y="206375"/>
            <a:ext cx="7402513" cy="1004888"/>
          </a:xfrm>
          <a:prstGeom prst="rect">
            <a:avLst/>
          </a:prstGeom>
          <a:noFill/>
          <a:ln>
            <a:miter lim="800000"/>
            <a:headEnd/>
            <a:tailEnd/>
          </a:ln>
        </p:spPr>
        <p:txBody>
          <a:bodyPr anchor="ctr"/>
          <a:lstStyle/>
          <a:p>
            <a:pPr eaLnBrk="1" hangingPunct="1"/>
            <a:r>
              <a:rPr lang="ru-RU" smtClean="0"/>
              <a:t>Порядок определения страховой стоимости</a:t>
            </a:r>
          </a:p>
        </p:txBody>
      </p:sp>
      <p:sp>
        <p:nvSpPr>
          <p:cNvPr id="3" name="Номер слайда 2"/>
          <p:cNvSpPr txBox="1">
            <a:spLocks noGrp="1"/>
          </p:cNvSpPr>
          <p:nvPr/>
        </p:nvSpPr>
        <p:spPr bwMode="auto">
          <a:xfrm>
            <a:off x="8281988" y="6570663"/>
            <a:ext cx="719137" cy="225425"/>
          </a:xfrm>
          <a:prstGeom prst="rect">
            <a:avLst/>
          </a:prstGeom>
          <a:noFill/>
          <a:extLst/>
        </p:spPr>
        <p:txBody>
          <a:bodyPr/>
          <a:lstStyle/>
          <a:p>
            <a:pPr algn="r">
              <a:defRPr/>
            </a:pPr>
            <a:fld id="{C3200054-5873-4E67-9527-3B10F7BE7697}" type="slidenum">
              <a:rPr lang="ru-RU" sz="900">
                <a:solidFill>
                  <a:srgbClr val="999999"/>
                </a:solidFill>
                <a:cs typeface="+mn-cs"/>
              </a:rPr>
              <a:pPr algn="r">
                <a:defRPr/>
              </a:pPr>
              <a:t>10</a:t>
            </a:fld>
            <a:endParaRPr lang="ru-RU" sz="900" dirty="0">
              <a:solidFill>
                <a:srgbClr val="999999"/>
              </a:solidFill>
              <a:cs typeface="+mn-cs"/>
            </a:endParaRPr>
          </a:p>
        </p:txBody>
      </p:sp>
      <p:sp>
        <p:nvSpPr>
          <p:cNvPr id="22532" name="TextBox 8"/>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a:t>
            </a:r>
            <a:r>
              <a:rPr lang="ru-RU" sz="900" dirty="0">
                <a:solidFill>
                  <a:srgbClr val="666666"/>
                </a:solidFill>
              </a:rPr>
              <a:t>5</a:t>
            </a:r>
            <a:r>
              <a:rPr lang="ru-RU" sz="900" dirty="0" smtClean="0">
                <a:solidFill>
                  <a:srgbClr val="666666"/>
                </a:solidFill>
              </a:rPr>
              <a:t> </a:t>
            </a:r>
            <a:r>
              <a:rPr lang="ru-RU" sz="900" dirty="0">
                <a:solidFill>
                  <a:srgbClr val="666666"/>
                </a:solidFill>
              </a:rPr>
              <a:t>«Росгосстрах»</a:t>
            </a:r>
          </a:p>
        </p:txBody>
      </p:sp>
      <p:sp>
        <p:nvSpPr>
          <p:cNvPr id="22533" name="Rectangle 3"/>
          <p:cNvSpPr txBox="1">
            <a:spLocks noChangeArrowheads="1"/>
          </p:cNvSpPr>
          <p:nvPr/>
        </p:nvSpPr>
        <p:spPr bwMode="auto">
          <a:xfrm>
            <a:off x="152400" y="1303338"/>
            <a:ext cx="8829675" cy="5094287"/>
          </a:xfrm>
          <a:prstGeom prst="rect">
            <a:avLst/>
          </a:prstGeom>
          <a:noFill/>
          <a:ln w="9525">
            <a:noFill/>
            <a:miter lim="800000"/>
            <a:headEnd/>
            <a:tailEnd/>
          </a:ln>
        </p:spPr>
        <p:txBody>
          <a:bodyPr/>
          <a:lstStyle/>
          <a:p>
            <a:pPr indent="180975" algn="just">
              <a:lnSpc>
                <a:spcPct val="80000"/>
              </a:lnSpc>
              <a:spcBef>
                <a:spcPct val="20000"/>
              </a:spcBef>
            </a:pPr>
            <a:r>
              <a:rPr lang="ru-RU" sz="1200" b="1" dirty="0">
                <a:solidFill>
                  <a:srgbClr val="9E0918"/>
                </a:solidFill>
              </a:rPr>
              <a:t>При страховании животных страховая стоимость определяется:</a:t>
            </a:r>
          </a:p>
          <a:p>
            <a:pPr indent="180975" algn="just">
              <a:lnSpc>
                <a:spcPct val="80000"/>
              </a:lnSpc>
              <a:spcBef>
                <a:spcPct val="20000"/>
              </a:spcBef>
            </a:pPr>
            <a:endParaRPr lang="ru-RU" sz="1200" dirty="0">
              <a:solidFill>
                <a:srgbClr val="9E0918"/>
              </a:solidFill>
            </a:endParaRPr>
          </a:p>
          <a:p>
            <a:pPr indent="180975" algn="just">
              <a:lnSpc>
                <a:spcPct val="80000"/>
              </a:lnSpc>
              <a:spcBef>
                <a:spcPct val="20000"/>
              </a:spcBef>
            </a:pPr>
            <a:r>
              <a:rPr lang="ru-RU" sz="1200" b="1" i="1" dirty="0" err="1">
                <a:solidFill>
                  <a:srgbClr val="666666"/>
                </a:solidFill>
              </a:rPr>
              <a:t>Са</a:t>
            </a:r>
            <a:r>
              <a:rPr lang="ru-RU" sz="1200" b="1" i="1" dirty="0">
                <a:solidFill>
                  <a:srgbClr val="666666"/>
                </a:solidFill>
              </a:rPr>
              <a:t> = Н х С, </a:t>
            </a:r>
            <a:r>
              <a:rPr lang="ru-RU" sz="1200" dirty="0">
                <a:solidFill>
                  <a:srgbClr val="666666"/>
                </a:solidFill>
              </a:rPr>
              <a:t>где:</a:t>
            </a:r>
          </a:p>
          <a:p>
            <a:pPr indent="180975" algn="just">
              <a:lnSpc>
                <a:spcPct val="80000"/>
              </a:lnSpc>
              <a:spcBef>
                <a:spcPct val="20000"/>
              </a:spcBef>
            </a:pPr>
            <a:r>
              <a:rPr lang="ru-RU" sz="1200" dirty="0">
                <a:solidFill>
                  <a:srgbClr val="666666"/>
                </a:solidFill>
              </a:rPr>
              <a:t>                                               </a:t>
            </a:r>
          </a:p>
          <a:p>
            <a:pPr indent="180975" algn="just">
              <a:lnSpc>
                <a:spcPct val="80000"/>
              </a:lnSpc>
              <a:spcBef>
                <a:spcPct val="20000"/>
              </a:spcBef>
            </a:pPr>
            <a:r>
              <a:rPr lang="ru-RU" sz="1200" dirty="0" err="1">
                <a:solidFill>
                  <a:srgbClr val="666666"/>
                </a:solidFill>
              </a:rPr>
              <a:t>Са</a:t>
            </a:r>
            <a:r>
              <a:rPr lang="ru-RU" sz="1200" dirty="0">
                <a:solidFill>
                  <a:srgbClr val="666666"/>
                </a:solidFill>
              </a:rPr>
              <a:t> – страховая стоимость сельскохозяйственных животных, руб.;</a:t>
            </a:r>
          </a:p>
          <a:p>
            <a:pPr indent="180975" algn="just">
              <a:lnSpc>
                <a:spcPct val="80000"/>
              </a:lnSpc>
              <a:spcBef>
                <a:spcPct val="20000"/>
              </a:spcBef>
            </a:pPr>
            <a:r>
              <a:rPr lang="ru-RU" sz="1200" dirty="0">
                <a:solidFill>
                  <a:srgbClr val="666666"/>
                </a:solidFill>
              </a:rPr>
              <a:t>Н – поголовье соответствующей половозрастной группы сельскохозяйственных животных (количество пчелосемей), риск утраты (гибели) которого подлежит страхованию, голов, шт. пчелосемей;</a:t>
            </a:r>
          </a:p>
          <a:p>
            <a:pPr indent="180975" algn="just">
              <a:lnSpc>
                <a:spcPct val="80000"/>
              </a:lnSpc>
              <a:spcBef>
                <a:spcPct val="20000"/>
              </a:spcBef>
            </a:pPr>
            <a:r>
              <a:rPr lang="ru-RU" sz="1200" dirty="0">
                <a:solidFill>
                  <a:srgbClr val="666666"/>
                </a:solidFill>
              </a:rPr>
              <a:t>С – страховая стоимость одной головы в живом весе соответствующей половозрастной группы сельскохозяйственных животных (одной пчелосемьи), которая определяется по данным бухучета на последнюю отчетную дату (руб.):</a:t>
            </a:r>
          </a:p>
          <a:p>
            <a:pPr indent="180975" algn="just">
              <a:lnSpc>
                <a:spcPct val="80000"/>
              </a:lnSpc>
              <a:spcBef>
                <a:spcPct val="20000"/>
              </a:spcBef>
              <a:buFontTx/>
              <a:buChar char="-"/>
            </a:pPr>
            <a:r>
              <a:rPr lang="ru-RU" sz="1200" dirty="0">
                <a:solidFill>
                  <a:srgbClr val="666666"/>
                </a:solidFill>
              </a:rPr>
              <a:t> в отношении животных, переведенных в основное стадо – по балансовой стоимости;</a:t>
            </a:r>
          </a:p>
          <a:p>
            <a:pPr indent="180975" algn="just">
              <a:lnSpc>
                <a:spcPct val="80000"/>
              </a:lnSpc>
              <a:spcBef>
                <a:spcPct val="20000"/>
              </a:spcBef>
              <a:buFontTx/>
              <a:buChar char="-"/>
            </a:pPr>
            <a:r>
              <a:rPr lang="ru-RU" sz="1200" dirty="0">
                <a:solidFill>
                  <a:srgbClr val="666666"/>
                </a:solidFill>
              </a:rPr>
              <a:t> в отношении животных, не переведенных в основное стадо – по сумме затрат на выращивание  единицы живого веса, умноженной на среднюю массу одного животного данной половозрастной группы.</a:t>
            </a:r>
          </a:p>
          <a:p>
            <a:pPr indent="180975" algn="just">
              <a:lnSpc>
                <a:spcPct val="80000"/>
              </a:lnSpc>
              <a:spcBef>
                <a:spcPct val="20000"/>
              </a:spcBef>
              <a:buFontTx/>
              <a:buChar char="-"/>
            </a:pPr>
            <a:endParaRPr lang="ru-RU" sz="1200" dirty="0">
              <a:solidFill>
                <a:srgbClr val="666666"/>
              </a:solidFill>
            </a:endParaRPr>
          </a:p>
          <a:p>
            <a:pPr indent="180975" algn="just">
              <a:lnSpc>
                <a:spcPct val="80000"/>
              </a:lnSpc>
              <a:spcBef>
                <a:spcPct val="20000"/>
              </a:spcBef>
            </a:pPr>
            <a:r>
              <a:rPr lang="ru-RU" sz="1200" dirty="0">
                <a:solidFill>
                  <a:srgbClr val="666666"/>
                </a:solidFill>
              </a:rPr>
              <a:t>*  в соответствии с Приказом МСХ от 14.03.2013 г. № 133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4" name="Заголовок 3"/>
          <p:cNvSpPr>
            <a:spLocks noGrp="1"/>
          </p:cNvSpPr>
          <p:nvPr>
            <p:ph type="ctrTitle" sz="quarter" idx="4294967295"/>
          </p:nvPr>
        </p:nvSpPr>
        <p:spPr bwMode="auto">
          <a:xfrm>
            <a:off x="149225" y="206375"/>
            <a:ext cx="7402513" cy="1004888"/>
          </a:xfrm>
          <a:prstGeom prst="rect">
            <a:avLst/>
          </a:prstGeom>
          <a:noFill/>
          <a:ln>
            <a:miter lim="800000"/>
            <a:headEnd/>
            <a:tailEnd/>
          </a:ln>
        </p:spPr>
        <p:txBody>
          <a:bodyPr anchor="ctr"/>
          <a:lstStyle/>
          <a:p>
            <a:pPr eaLnBrk="1" hangingPunct="1"/>
            <a:r>
              <a:rPr lang="ru-RU" smtClean="0"/>
              <a:t>Порядок определения размера утраты (гибели)</a:t>
            </a:r>
          </a:p>
        </p:txBody>
      </p:sp>
      <p:sp>
        <p:nvSpPr>
          <p:cNvPr id="3" name="Номер слайда 2"/>
          <p:cNvSpPr txBox="1">
            <a:spLocks noGrp="1"/>
          </p:cNvSpPr>
          <p:nvPr/>
        </p:nvSpPr>
        <p:spPr bwMode="auto">
          <a:xfrm>
            <a:off x="8281988" y="6570663"/>
            <a:ext cx="719137" cy="225425"/>
          </a:xfrm>
          <a:prstGeom prst="rect">
            <a:avLst/>
          </a:prstGeom>
          <a:noFill/>
          <a:extLst/>
        </p:spPr>
        <p:txBody>
          <a:bodyPr/>
          <a:lstStyle/>
          <a:p>
            <a:pPr algn="r">
              <a:defRPr/>
            </a:pPr>
            <a:fld id="{446DD5F6-BCCD-4F2A-8D36-A335498EC7C5}" type="slidenum">
              <a:rPr lang="ru-RU" sz="900">
                <a:solidFill>
                  <a:srgbClr val="999999"/>
                </a:solidFill>
                <a:cs typeface="+mn-cs"/>
              </a:rPr>
              <a:pPr algn="r">
                <a:defRPr/>
              </a:pPr>
              <a:t>11</a:t>
            </a:fld>
            <a:endParaRPr lang="ru-RU" sz="900" dirty="0">
              <a:solidFill>
                <a:srgbClr val="999999"/>
              </a:solidFill>
              <a:cs typeface="+mn-cs"/>
            </a:endParaRPr>
          </a:p>
        </p:txBody>
      </p:sp>
      <p:sp>
        <p:nvSpPr>
          <p:cNvPr id="23556" name="TextBox 8"/>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sp>
        <p:nvSpPr>
          <p:cNvPr id="23557" name="Rectangle 3"/>
          <p:cNvSpPr txBox="1">
            <a:spLocks noChangeArrowheads="1"/>
          </p:cNvSpPr>
          <p:nvPr/>
        </p:nvSpPr>
        <p:spPr bwMode="auto">
          <a:xfrm>
            <a:off x="152400" y="1303338"/>
            <a:ext cx="8829675" cy="5094287"/>
          </a:xfrm>
          <a:prstGeom prst="rect">
            <a:avLst/>
          </a:prstGeom>
          <a:noFill/>
          <a:ln w="9525">
            <a:noFill/>
            <a:miter lim="800000"/>
            <a:headEnd/>
            <a:tailEnd/>
          </a:ln>
        </p:spPr>
        <p:txBody>
          <a:bodyPr/>
          <a:lstStyle/>
          <a:p>
            <a:pPr indent="180975" algn="just">
              <a:lnSpc>
                <a:spcPct val="80000"/>
              </a:lnSpc>
              <a:spcBef>
                <a:spcPct val="20000"/>
              </a:spcBef>
            </a:pPr>
            <a:endParaRPr lang="ru-RU" sz="1200">
              <a:solidFill>
                <a:srgbClr val="666666"/>
              </a:solidFill>
            </a:endParaRPr>
          </a:p>
        </p:txBody>
      </p:sp>
      <p:sp>
        <p:nvSpPr>
          <p:cNvPr id="23558" name="Rectangle 3"/>
          <p:cNvSpPr txBox="1">
            <a:spLocks noChangeArrowheads="1"/>
          </p:cNvSpPr>
          <p:nvPr/>
        </p:nvSpPr>
        <p:spPr bwMode="auto">
          <a:xfrm>
            <a:off x="296863" y="1303338"/>
            <a:ext cx="8829675" cy="5238750"/>
          </a:xfrm>
          <a:prstGeom prst="rect">
            <a:avLst/>
          </a:prstGeom>
          <a:noFill/>
          <a:ln w="9525">
            <a:noFill/>
            <a:miter lim="800000"/>
            <a:headEnd/>
            <a:tailEnd/>
          </a:ln>
        </p:spPr>
        <p:txBody>
          <a:bodyPr/>
          <a:lstStyle/>
          <a:p>
            <a:pPr algn="just">
              <a:lnSpc>
                <a:spcPct val="80000"/>
              </a:lnSpc>
              <a:spcBef>
                <a:spcPct val="20000"/>
              </a:spcBef>
            </a:pPr>
            <a:r>
              <a:rPr lang="ru-RU" sz="1200" b="1" dirty="0">
                <a:solidFill>
                  <a:srgbClr val="9E0918"/>
                </a:solidFill>
              </a:rPr>
              <a:t>Размер утраты (гибели) сельскохозяйственной культуры определяется:</a:t>
            </a:r>
          </a:p>
          <a:p>
            <a:pPr algn="just">
              <a:lnSpc>
                <a:spcPct val="80000"/>
              </a:lnSpc>
              <a:spcBef>
                <a:spcPct val="20000"/>
              </a:spcBef>
            </a:pPr>
            <a:endParaRPr lang="ru-RU" sz="1200" dirty="0">
              <a:solidFill>
                <a:srgbClr val="9E0918"/>
              </a:solidFill>
            </a:endParaRPr>
          </a:p>
          <a:p>
            <a:pPr algn="just">
              <a:lnSpc>
                <a:spcPct val="80000"/>
              </a:lnSpc>
              <a:spcBef>
                <a:spcPct val="20000"/>
              </a:spcBef>
            </a:pPr>
            <a:endParaRPr lang="ru-RU" sz="1200" dirty="0">
              <a:solidFill>
                <a:srgbClr val="9E0918"/>
              </a:solidFill>
            </a:endParaRPr>
          </a:p>
          <a:p>
            <a:pPr algn="just">
              <a:lnSpc>
                <a:spcPct val="80000"/>
              </a:lnSpc>
              <a:spcBef>
                <a:spcPct val="20000"/>
              </a:spcBef>
            </a:pPr>
            <a:endParaRPr lang="ru-RU" sz="1200" dirty="0">
              <a:solidFill>
                <a:srgbClr val="9E0918"/>
              </a:solidFill>
            </a:endParaRPr>
          </a:p>
          <a:p>
            <a:pPr algn="just">
              <a:lnSpc>
                <a:spcPct val="80000"/>
              </a:lnSpc>
              <a:spcBef>
                <a:spcPct val="20000"/>
              </a:spcBef>
            </a:pPr>
            <a:r>
              <a:rPr lang="ru-RU" sz="1200" dirty="0">
                <a:solidFill>
                  <a:schemeClr val="folHlink"/>
                </a:solidFill>
              </a:rPr>
              <a:t>                                                                              , где</a:t>
            </a:r>
          </a:p>
          <a:p>
            <a:endParaRPr lang="ru-RU" sz="1200" dirty="0">
              <a:solidFill>
                <a:schemeClr val="folHlink"/>
              </a:solidFill>
            </a:endParaRPr>
          </a:p>
          <a:p>
            <a:r>
              <a:rPr lang="ru-RU" sz="1200" dirty="0">
                <a:solidFill>
                  <a:srgbClr val="666666"/>
                </a:solidFill>
              </a:rPr>
              <a:t> (ц) - размер утраты (гибели) урожая конкретной сельскохозяйственной культуры с площади посева (посадок) конкретной сельскохозяйственной культуры в текущем году в результате наступления событий, предусмотренных договором сельскохозяйственного страхования;</a:t>
            </a:r>
          </a:p>
          <a:p>
            <a:r>
              <a:rPr lang="ru-RU" sz="1200" dirty="0">
                <a:solidFill>
                  <a:srgbClr val="666666"/>
                </a:solidFill>
              </a:rPr>
              <a:t> (ц) - планируемый урожай конкретной </a:t>
            </a:r>
            <a:r>
              <a:rPr lang="ru-RU" sz="1200" dirty="0" smtClean="0">
                <a:solidFill>
                  <a:srgbClr val="666666"/>
                </a:solidFill>
              </a:rPr>
              <a:t>сельскохозяйственной </a:t>
            </a:r>
            <a:r>
              <a:rPr lang="ru-RU" sz="1200" dirty="0">
                <a:solidFill>
                  <a:srgbClr val="666666"/>
                </a:solidFill>
              </a:rPr>
              <a:t>культуры, принятый при заключении договора сельскохозяйственного страхования;</a:t>
            </a:r>
          </a:p>
          <a:p>
            <a:r>
              <a:rPr lang="ru-RU" sz="1200" dirty="0">
                <a:solidFill>
                  <a:srgbClr val="666666"/>
                </a:solidFill>
              </a:rPr>
              <a:t> (ц) - урожай конкретной сельскохозяйственной культуры в текущем году, определяемый как произведение фактической урожайности на площадь посева (посадки), предусмотренной договором сельскохозяйственного страхования:</a:t>
            </a:r>
          </a:p>
          <a:p>
            <a:r>
              <a:rPr lang="ru-RU" sz="1200" dirty="0">
                <a:solidFill>
                  <a:srgbClr val="666666"/>
                </a:solidFill>
              </a:rPr>
              <a:t>                         , где:</a:t>
            </a:r>
          </a:p>
          <a:p>
            <a:r>
              <a:rPr lang="ru-RU" sz="1200" dirty="0">
                <a:solidFill>
                  <a:srgbClr val="666666"/>
                </a:solidFill>
              </a:rPr>
              <a:t>S (га) - размер посевной (посадочной) площади, предусмотренной договором сельскохозяйственного страхования;</a:t>
            </a:r>
          </a:p>
          <a:p>
            <a:r>
              <a:rPr lang="ru-RU" sz="1200" dirty="0">
                <a:solidFill>
                  <a:srgbClr val="666666"/>
                </a:solidFill>
              </a:rPr>
              <a:t> (ц/га) - урожайность конкретной сельскохозяйственной культуры с посевной (посадочной) площади, сложившаяся у страхователя в текущем году, которая определяется по формуле:</a:t>
            </a:r>
          </a:p>
          <a:p>
            <a:endParaRPr lang="ru-RU" sz="1200" dirty="0">
              <a:solidFill>
                <a:srgbClr val="666666"/>
              </a:solidFill>
            </a:endParaRPr>
          </a:p>
          <a:p>
            <a:r>
              <a:rPr lang="ru-RU" sz="1200" dirty="0">
                <a:solidFill>
                  <a:srgbClr val="666666"/>
                </a:solidFill>
              </a:rPr>
              <a:t>                       , где:</a:t>
            </a:r>
          </a:p>
          <a:p>
            <a:r>
              <a:rPr lang="ru-RU" sz="1200" dirty="0">
                <a:solidFill>
                  <a:srgbClr val="666666"/>
                </a:solidFill>
              </a:rPr>
              <a:t>(ц) - валовой сбор урожая конкретной сельскохозяйственной культуры в текущем году по данным Федеральной службы государственной статистики (формы N 29-СХ, N 2-фермер). В случае отсутствия данных Федеральной службы государственной статистики - по имеющимся данным бухгалтерского учета;</a:t>
            </a:r>
          </a:p>
          <a:p>
            <a:r>
              <a:rPr lang="ru-RU" sz="1200" dirty="0">
                <a:solidFill>
                  <a:srgbClr val="666666"/>
                </a:solidFill>
              </a:rPr>
              <a:t> (га) - посевная (посадочная) площадь конкретной сельскохозяйственной культуры страхователя в текущем году по данным Федеральной службы государственной статистики (формы N 4-СХ, N 1-фермер). В случае отсутствия данных Федеральной службы государственной статистики - по имеющимся данным бухгалтерского учета.</a:t>
            </a:r>
          </a:p>
          <a:p>
            <a:pPr algn="just">
              <a:lnSpc>
                <a:spcPct val="80000"/>
              </a:lnSpc>
              <a:spcBef>
                <a:spcPct val="20000"/>
              </a:spcBef>
            </a:pPr>
            <a:endParaRPr lang="ru-RU" sz="1200" dirty="0">
              <a:solidFill>
                <a:srgbClr val="666666"/>
              </a:solidFill>
            </a:endParaRPr>
          </a:p>
          <a:p>
            <a:pPr algn="just">
              <a:lnSpc>
                <a:spcPct val="80000"/>
              </a:lnSpc>
              <a:spcBef>
                <a:spcPct val="20000"/>
              </a:spcBef>
            </a:pPr>
            <a:r>
              <a:rPr lang="ru-RU" sz="800" b="1" dirty="0">
                <a:solidFill>
                  <a:schemeClr val="folHlink"/>
                </a:solidFill>
              </a:rPr>
              <a:t>1)</a:t>
            </a:r>
            <a:r>
              <a:rPr lang="ru-RU" sz="1000" b="1" dirty="0">
                <a:solidFill>
                  <a:schemeClr val="folHlink"/>
                </a:solidFill>
              </a:rPr>
              <a:t> событие признается страховым случаем при снижении фактического урожая на </a:t>
            </a:r>
            <a:r>
              <a:rPr lang="ru-RU" sz="1000" b="1" dirty="0" smtClean="0">
                <a:solidFill>
                  <a:schemeClr val="folHlink"/>
                </a:solidFill>
              </a:rPr>
              <a:t>двадцать пять и </a:t>
            </a:r>
            <a:r>
              <a:rPr lang="ru-RU" sz="1000" b="1" dirty="0">
                <a:solidFill>
                  <a:schemeClr val="folHlink"/>
                </a:solidFill>
              </a:rPr>
              <a:t>более процентов по сравнению с запланированным  урожаем</a:t>
            </a:r>
          </a:p>
          <a:p>
            <a:endParaRPr lang="ru-RU" sz="1000" b="1" dirty="0">
              <a:solidFill>
                <a:schemeClr val="folHlink"/>
              </a:solidFill>
            </a:endParaRPr>
          </a:p>
        </p:txBody>
      </p:sp>
      <p:pic>
        <p:nvPicPr>
          <p:cNvPr id="23559" name="Picture 9"/>
          <p:cNvPicPr>
            <a:picLocks noChangeAspect="1" noChangeArrowheads="1"/>
          </p:cNvPicPr>
          <p:nvPr/>
        </p:nvPicPr>
        <p:blipFill>
          <a:blip r:embed="rId3" cstate="print"/>
          <a:srcRect/>
          <a:stretch>
            <a:fillRect/>
          </a:stretch>
        </p:blipFill>
        <p:spPr bwMode="auto">
          <a:xfrm>
            <a:off x="466725" y="1628775"/>
            <a:ext cx="2924175" cy="590550"/>
          </a:xfrm>
          <a:prstGeom prst="rect">
            <a:avLst/>
          </a:prstGeom>
          <a:noFill/>
          <a:ln w="9525">
            <a:noFill/>
            <a:miter lim="800000"/>
            <a:headEnd/>
            <a:tailEnd/>
          </a:ln>
        </p:spPr>
      </p:pic>
      <p:pic>
        <p:nvPicPr>
          <p:cNvPr id="23560" name="Picture 10"/>
          <p:cNvPicPr>
            <a:picLocks noChangeAspect="1" noChangeArrowheads="1"/>
          </p:cNvPicPr>
          <p:nvPr/>
        </p:nvPicPr>
        <p:blipFill>
          <a:blip r:embed="rId4" cstate="print"/>
          <a:srcRect/>
          <a:stretch>
            <a:fillRect/>
          </a:stretch>
        </p:blipFill>
        <p:spPr bwMode="auto">
          <a:xfrm>
            <a:off x="466725" y="3665538"/>
            <a:ext cx="933450" cy="247650"/>
          </a:xfrm>
          <a:prstGeom prst="rect">
            <a:avLst/>
          </a:prstGeom>
          <a:noFill/>
          <a:ln w="9525">
            <a:noFill/>
            <a:miter lim="800000"/>
            <a:headEnd/>
            <a:tailEnd/>
          </a:ln>
        </p:spPr>
      </p:pic>
      <p:pic>
        <p:nvPicPr>
          <p:cNvPr id="23561" name="Picture 11"/>
          <p:cNvPicPr>
            <a:picLocks noChangeAspect="1" noChangeArrowheads="1"/>
          </p:cNvPicPr>
          <p:nvPr/>
        </p:nvPicPr>
        <p:blipFill>
          <a:blip r:embed="rId5" cstate="print"/>
          <a:srcRect/>
          <a:stretch>
            <a:fillRect/>
          </a:stretch>
        </p:blipFill>
        <p:spPr bwMode="auto">
          <a:xfrm>
            <a:off x="611188" y="4365625"/>
            <a:ext cx="533400" cy="457200"/>
          </a:xfrm>
          <a:prstGeom prst="rect">
            <a:avLst/>
          </a:prstGeom>
          <a:noFill/>
          <a:ln w="9525">
            <a:noFill/>
            <a:miter lim="800000"/>
            <a:headEnd/>
            <a:tailEnd/>
          </a:ln>
        </p:spPr>
      </p:pic>
      <p:sp>
        <p:nvSpPr>
          <p:cNvPr id="4" name="TextBox 3"/>
          <p:cNvSpPr txBox="1"/>
          <p:nvPr/>
        </p:nvSpPr>
        <p:spPr>
          <a:xfrm>
            <a:off x="2492375" y="1628775"/>
            <a:ext cx="567415" cy="230832"/>
          </a:xfrm>
          <a:prstGeom prst="rect">
            <a:avLst/>
          </a:prstGeom>
          <a:solidFill>
            <a:schemeClr val="bg1"/>
          </a:solidFill>
        </p:spPr>
        <p:txBody>
          <a:bodyPr wrap="square" rtlCol="0">
            <a:spAutoFit/>
          </a:bodyPr>
          <a:lstStyle/>
          <a:p>
            <a:r>
              <a:rPr lang="ru-RU" sz="900" dirty="0" smtClean="0"/>
              <a:t>0,25 </a:t>
            </a:r>
            <a:r>
              <a:rPr lang="ru-RU" sz="900" baseline="30000" dirty="0" smtClean="0"/>
              <a:t>1</a:t>
            </a:r>
            <a:endParaRPr lang="ru-RU" sz="900" baseline="30000" dirty="0"/>
          </a:p>
        </p:txBody>
      </p:sp>
      <p:sp>
        <p:nvSpPr>
          <p:cNvPr id="12" name="TextBox 11"/>
          <p:cNvSpPr txBox="1"/>
          <p:nvPr/>
        </p:nvSpPr>
        <p:spPr>
          <a:xfrm>
            <a:off x="3107192" y="1924050"/>
            <a:ext cx="567415" cy="230832"/>
          </a:xfrm>
          <a:prstGeom prst="rect">
            <a:avLst/>
          </a:prstGeom>
          <a:solidFill>
            <a:schemeClr val="bg1"/>
          </a:solidFill>
        </p:spPr>
        <p:txBody>
          <a:bodyPr wrap="square" rtlCol="0">
            <a:spAutoFit/>
          </a:bodyPr>
          <a:lstStyle/>
          <a:p>
            <a:r>
              <a:rPr lang="ru-RU" sz="900" dirty="0" smtClean="0"/>
              <a:t>0,25 </a:t>
            </a:r>
            <a:r>
              <a:rPr lang="ru-RU" sz="900" baseline="30000" dirty="0" smtClean="0"/>
              <a:t>1</a:t>
            </a:r>
            <a:endParaRPr lang="ru-RU" sz="900" baseline="30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4578" name="Заголовок 3"/>
          <p:cNvSpPr>
            <a:spLocks noGrp="1"/>
          </p:cNvSpPr>
          <p:nvPr>
            <p:ph type="ctrTitle" sz="quarter" idx="4294967295"/>
          </p:nvPr>
        </p:nvSpPr>
        <p:spPr bwMode="auto">
          <a:xfrm>
            <a:off x="149225" y="206375"/>
            <a:ext cx="7402513" cy="1004888"/>
          </a:xfrm>
          <a:prstGeom prst="rect">
            <a:avLst/>
          </a:prstGeom>
          <a:noFill/>
          <a:ln>
            <a:miter lim="800000"/>
            <a:headEnd/>
            <a:tailEnd/>
          </a:ln>
        </p:spPr>
        <p:txBody>
          <a:bodyPr anchor="ctr"/>
          <a:lstStyle/>
          <a:p>
            <a:pPr eaLnBrk="1" hangingPunct="1"/>
            <a:r>
              <a:rPr lang="ru-RU" smtClean="0"/>
              <a:t>Порядок определения размера утраты (гибели)</a:t>
            </a:r>
          </a:p>
        </p:txBody>
      </p:sp>
      <p:sp>
        <p:nvSpPr>
          <p:cNvPr id="3" name="Номер слайда 2"/>
          <p:cNvSpPr txBox="1">
            <a:spLocks noGrp="1"/>
          </p:cNvSpPr>
          <p:nvPr/>
        </p:nvSpPr>
        <p:spPr bwMode="auto">
          <a:xfrm>
            <a:off x="8281988" y="6570663"/>
            <a:ext cx="719137" cy="225425"/>
          </a:xfrm>
          <a:prstGeom prst="rect">
            <a:avLst/>
          </a:prstGeom>
          <a:noFill/>
          <a:extLst/>
        </p:spPr>
        <p:txBody>
          <a:bodyPr/>
          <a:lstStyle/>
          <a:p>
            <a:pPr algn="r">
              <a:defRPr/>
            </a:pPr>
            <a:fld id="{56C816D6-2AA3-4EC3-A171-EB024BA52899}" type="slidenum">
              <a:rPr lang="ru-RU" sz="900">
                <a:solidFill>
                  <a:srgbClr val="999999"/>
                </a:solidFill>
                <a:cs typeface="+mn-cs"/>
              </a:rPr>
              <a:pPr algn="r">
                <a:defRPr/>
              </a:pPr>
              <a:t>12</a:t>
            </a:fld>
            <a:endParaRPr lang="ru-RU" sz="900" dirty="0">
              <a:solidFill>
                <a:srgbClr val="999999"/>
              </a:solidFill>
              <a:cs typeface="+mn-cs"/>
            </a:endParaRPr>
          </a:p>
        </p:txBody>
      </p:sp>
      <p:sp>
        <p:nvSpPr>
          <p:cNvPr id="24580" name="TextBox 8"/>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sp>
        <p:nvSpPr>
          <p:cNvPr id="24581" name="Rectangle 3"/>
          <p:cNvSpPr txBox="1">
            <a:spLocks noChangeArrowheads="1"/>
          </p:cNvSpPr>
          <p:nvPr/>
        </p:nvSpPr>
        <p:spPr bwMode="auto">
          <a:xfrm>
            <a:off x="152400" y="1303338"/>
            <a:ext cx="8829675" cy="5094287"/>
          </a:xfrm>
          <a:prstGeom prst="rect">
            <a:avLst/>
          </a:prstGeom>
          <a:noFill/>
          <a:ln w="9525">
            <a:noFill/>
            <a:miter lim="800000"/>
            <a:headEnd/>
            <a:tailEnd/>
          </a:ln>
        </p:spPr>
        <p:txBody>
          <a:bodyPr/>
          <a:lstStyle/>
          <a:p>
            <a:pPr indent="180975" algn="just">
              <a:lnSpc>
                <a:spcPct val="80000"/>
              </a:lnSpc>
              <a:spcBef>
                <a:spcPct val="20000"/>
              </a:spcBef>
            </a:pPr>
            <a:endParaRPr lang="ru-RU" sz="1200">
              <a:solidFill>
                <a:srgbClr val="666666"/>
              </a:solidFill>
            </a:endParaRPr>
          </a:p>
        </p:txBody>
      </p:sp>
      <p:sp>
        <p:nvSpPr>
          <p:cNvPr id="24582" name="Rectangle 3"/>
          <p:cNvSpPr txBox="1">
            <a:spLocks noChangeArrowheads="1"/>
          </p:cNvSpPr>
          <p:nvPr/>
        </p:nvSpPr>
        <p:spPr bwMode="auto">
          <a:xfrm>
            <a:off x="296863" y="1303338"/>
            <a:ext cx="8829675" cy="5238750"/>
          </a:xfrm>
          <a:prstGeom prst="rect">
            <a:avLst/>
          </a:prstGeom>
          <a:noFill/>
          <a:ln w="9525">
            <a:noFill/>
            <a:miter lim="800000"/>
            <a:headEnd/>
            <a:tailEnd/>
          </a:ln>
        </p:spPr>
        <p:txBody>
          <a:bodyPr/>
          <a:lstStyle/>
          <a:p>
            <a:pPr algn="just">
              <a:lnSpc>
                <a:spcPct val="80000"/>
              </a:lnSpc>
              <a:spcBef>
                <a:spcPct val="20000"/>
              </a:spcBef>
            </a:pPr>
            <a:r>
              <a:rPr lang="ru-RU" sz="1200" b="1" dirty="0">
                <a:solidFill>
                  <a:srgbClr val="9E0918"/>
                </a:solidFill>
              </a:rPr>
              <a:t>Размер утраты (гибели) посадок многолетних насаждений определяется</a:t>
            </a:r>
            <a:r>
              <a:rPr lang="ru-RU" sz="1200" dirty="0">
                <a:solidFill>
                  <a:srgbClr val="9E0918"/>
                </a:solidFill>
              </a:rPr>
              <a:t>:</a:t>
            </a:r>
          </a:p>
          <a:p>
            <a:pPr algn="just">
              <a:lnSpc>
                <a:spcPct val="80000"/>
              </a:lnSpc>
              <a:spcBef>
                <a:spcPct val="20000"/>
              </a:spcBef>
            </a:pPr>
            <a:endParaRPr lang="ru-RU" sz="1200" dirty="0">
              <a:solidFill>
                <a:srgbClr val="9E0918"/>
              </a:solidFill>
            </a:endParaRPr>
          </a:p>
          <a:p>
            <a:endParaRPr lang="ru-RU" sz="1200" dirty="0">
              <a:solidFill>
                <a:schemeClr val="folHlink"/>
              </a:solidFill>
            </a:endParaRPr>
          </a:p>
          <a:p>
            <a:r>
              <a:rPr lang="ru-RU" sz="1200" dirty="0">
                <a:solidFill>
                  <a:srgbClr val="666666"/>
                </a:solidFill>
              </a:rPr>
              <a:t>                                                                   ,где:</a:t>
            </a:r>
          </a:p>
          <a:p>
            <a:endParaRPr lang="ru-RU" sz="1200" dirty="0">
              <a:solidFill>
                <a:srgbClr val="666666"/>
              </a:solidFill>
            </a:endParaRPr>
          </a:p>
          <a:p>
            <a:pPr algn="just">
              <a:lnSpc>
                <a:spcPct val="80000"/>
              </a:lnSpc>
              <a:spcBef>
                <a:spcPct val="20000"/>
              </a:spcBef>
            </a:pPr>
            <a:r>
              <a:rPr lang="ru-RU" sz="1200" dirty="0">
                <a:solidFill>
                  <a:srgbClr val="666666"/>
                </a:solidFill>
              </a:rPr>
              <a:t> (га) - размер площади утраты (гибели) посадок многолетних насаждений;</a:t>
            </a:r>
          </a:p>
          <a:p>
            <a:pPr algn="just"/>
            <a:r>
              <a:rPr lang="ru-RU" sz="1200" dirty="0">
                <a:solidFill>
                  <a:srgbClr val="666666"/>
                </a:solidFill>
              </a:rPr>
              <a:t> (га) - размер площади под посадками многолетних насаждений, предусмотренный договором сельскохозяйственного страхования;</a:t>
            </a:r>
          </a:p>
          <a:p>
            <a:pPr algn="just"/>
            <a:r>
              <a:rPr lang="ru-RU" sz="1200" dirty="0">
                <a:solidFill>
                  <a:srgbClr val="666666"/>
                </a:solidFill>
              </a:rPr>
              <a:t> (шт.) - количество погибших многолетних насаждений в результате наступления событий, предусмотренных договором сельскохозяйственного страхования;</a:t>
            </a:r>
          </a:p>
          <a:p>
            <a:pPr algn="just"/>
            <a:r>
              <a:rPr lang="ru-RU" sz="1200" dirty="0">
                <a:solidFill>
                  <a:srgbClr val="666666"/>
                </a:solidFill>
              </a:rPr>
              <a:t> (шт.) - количество многолетних насаждений на момент заключения договора сельскохозяйственного страхования.</a:t>
            </a:r>
          </a:p>
          <a:p>
            <a:pPr algn="just"/>
            <a:r>
              <a:rPr lang="en-US" sz="1000" b="1" dirty="0">
                <a:solidFill>
                  <a:schemeClr val="folHlink"/>
                </a:solidFill>
              </a:rPr>
              <a:t>2</a:t>
            </a:r>
            <a:r>
              <a:rPr lang="ru-RU" sz="1000" b="1" dirty="0">
                <a:solidFill>
                  <a:schemeClr val="folHlink"/>
                </a:solidFill>
              </a:rPr>
              <a:t>) событие признается страховым случаем при условии потери многолетними насаждениями жизнеспособности более, чем на сорока процентах площади земельных участков</a:t>
            </a:r>
          </a:p>
          <a:p>
            <a:endParaRPr lang="ru-RU" sz="1200" dirty="0">
              <a:solidFill>
                <a:schemeClr val="folHlink"/>
              </a:solidFill>
            </a:endParaRPr>
          </a:p>
          <a:p>
            <a:r>
              <a:rPr lang="ru-RU" sz="1200" b="1" dirty="0">
                <a:solidFill>
                  <a:srgbClr val="9E0918"/>
                </a:solidFill>
              </a:rPr>
              <a:t>Размер утраты (гибели) сельскохозяйственных животных определяется:</a:t>
            </a:r>
          </a:p>
          <a:p>
            <a:r>
              <a:rPr lang="ru-RU" sz="1200" dirty="0">
                <a:solidFill>
                  <a:srgbClr val="9E0918"/>
                </a:solidFill>
              </a:rPr>
              <a:t>	   </a:t>
            </a:r>
          </a:p>
          <a:p>
            <a:r>
              <a:rPr lang="ru-RU" sz="1200" dirty="0" err="1">
                <a:solidFill>
                  <a:srgbClr val="666666"/>
                </a:solidFill>
              </a:rPr>
              <a:t>Аа=</a:t>
            </a:r>
            <a:r>
              <a:rPr lang="ru-RU" sz="1200" dirty="0">
                <a:solidFill>
                  <a:srgbClr val="666666"/>
                </a:solidFill>
              </a:rPr>
              <a:t>  </a:t>
            </a:r>
            <a:r>
              <a:rPr lang="en-US" sz="1200" dirty="0">
                <a:solidFill>
                  <a:srgbClr val="666666"/>
                </a:solidFill>
              </a:rPr>
              <a:t>L x C -P</a:t>
            </a:r>
            <a:r>
              <a:rPr lang="ru-RU" sz="1200" dirty="0">
                <a:solidFill>
                  <a:srgbClr val="666666"/>
                </a:solidFill>
              </a:rPr>
              <a:t> , где:</a:t>
            </a:r>
          </a:p>
          <a:p>
            <a:pPr algn="just"/>
            <a:endParaRPr lang="ru-RU" sz="1200" dirty="0">
              <a:solidFill>
                <a:srgbClr val="666666"/>
              </a:solidFill>
            </a:endParaRPr>
          </a:p>
          <a:p>
            <a:pPr algn="just"/>
            <a:r>
              <a:rPr lang="ru-RU" sz="1200" dirty="0" err="1">
                <a:solidFill>
                  <a:srgbClr val="666666"/>
                </a:solidFill>
              </a:rPr>
              <a:t>Аа</a:t>
            </a:r>
            <a:r>
              <a:rPr lang="ru-RU" sz="1200" dirty="0">
                <a:solidFill>
                  <a:srgbClr val="666666"/>
                </a:solidFill>
              </a:rPr>
              <a:t>, (руб.) - размер утраты (гибели) соответствующей половозрастной группы сельскохозяйственных животных;</a:t>
            </a:r>
          </a:p>
          <a:p>
            <a:pPr algn="just"/>
            <a:r>
              <a:rPr lang="ru-RU" sz="1200" dirty="0">
                <a:solidFill>
                  <a:srgbClr val="666666"/>
                </a:solidFill>
              </a:rPr>
              <a:t>L (шт.) - количество погибших и (или) подвергшихся вынужденному убою по заключению ветеринарного врача в результате событий, предусмотренных договором сельскохозяйственного страхования соответствующей половозрастной группы сельскохозяйственных животных (пчелосемей);</a:t>
            </a:r>
          </a:p>
          <a:p>
            <a:pPr algn="just"/>
            <a:r>
              <a:rPr lang="ru-RU" sz="1200" dirty="0">
                <a:solidFill>
                  <a:srgbClr val="666666"/>
                </a:solidFill>
              </a:rPr>
              <a:t>C (руб.) - стоимость одной головы соответствующей половозрастной группы сельскохозяйственных животных (одной пчелосемьи) в соответствии с договором сельскохозяйственного страхования;</a:t>
            </a:r>
          </a:p>
          <a:p>
            <a:pPr algn="just"/>
            <a:r>
              <a:rPr lang="ru-RU" sz="1200" dirty="0">
                <a:solidFill>
                  <a:srgbClr val="666666"/>
                </a:solidFill>
              </a:rPr>
              <a:t>P (руб.) - стоимость реализованных годных остатков погибших и (или) подвергшихся вынужденному убою по заключению ветеринарного врача в результате событий, предусмотренных договором сельскохозяйственного страхования сельскохозяйственных животных.</a:t>
            </a:r>
          </a:p>
          <a:p>
            <a:pPr algn="just">
              <a:lnSpc>
                <a:spcPct val="80000"/>
              </a:lnSpc>
              <a:spcBef>
                <a:spcPct val="20000"/>
              </a:spcBef>
            </a:pPr>
            <a:endParaRPr lang="ru-RU" sz="1200" dirty="0">
              <a:solidFill>
                <a:srgbClr val="666666"/>
              </a:solidFill>
            </a:endParaRPr>
          </a:p>
          <a:p>
            <a:endParaRPr lang="ru-RU" sz="1200" b="1" dirty="0">
              <a:solidFill>
                <a:schemeClr val="folHlink"/>
              </a:solidFill>
            </a:endParaRPr>
          </a:p>
        </p:txBody>
      </p:sp>
      <p:pic>
        <p:nvPicPr>
          <p:cNvPr id="24583" name="Picture 11"/>
          <p:cNvPicPr>
            <a:picLocks noChangeAspect="1" noChangeArrowheads="1"/>
          </p:cNvPicPr>
          <p:nvPr/>
        </p:nvPicPr>
        <p:blipFill>
          <a:blip r:embed="rId3" cstate="print"/>
          <a:srcRect/>
          <a:stretch>
            <a:fillRect/>
          </a:stretch>
        </p:blipFill>
        <p:spPr bwMode="auto">
          <a:xfrm>
            <a:off x="296863" y="1628775"/>
            <a:ext cx="2638425"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3"/>
          <p:cNvSpPr>
            <a:spLocks noGrp="1"/>
          </p:cNvSpPr>
          <p:nvPr>
            <p:ph type="ctrTitle" sz="quarter" idx="4294967295"/>
          </p:nvPr>
        </p:nvSpPr>
        <p:spPr bwMode="auto">
          <a:xfrm>
            <a:off x="149225" y="206375"/>
            <a:ext cx="7402513" cy="1004888"/>
          </a:xfrm>
          <a:prstGeom prst="rect">
            <a:avLst/>
          </a:prstGeom>
          <a:solidFill>
            <a:schemeClr val="bg1"/>
          </a:solidFill>
          <a:ln>
            <a:miter lim="800000"/>
            <a:headEnd/>
            <a:tailEnd/>
          </a:ln>
        </p:spPr>
        <p:txBody>
          <a:bodyPr anchor="ctr"/>
          <a:lstStyle/>
          <a:p>
            <a:pPr eaLnBrk="1" hangingPunct="1"/>
            <a:r>
              <a:rPr lang="ru-RU" smtClean="0"/>
              <a:t>Информация</a:t>
            </a:r>
          </a:p>
        </p:txBody>
      </p:sp>
      <p:sp>
        <p:nvSpPr>
          <p:cNvPr id="3" name="Номер слайда 2"/>
          <p:cNvSpPr txBox="1">
            <a:spLocks noGrp="1"/>
          </p:cNvSpPr>
          <p:nvPr/>
        </p:nvSpPr>
        <p:spPr bwMode="auto">
          <a:xfrm>
            <a:off x="8281988" y="6570663"/>
            <a:ext cx="719137" cy="225425"/>
          </a:xfrm>
          <a:prstGeom prst="rect">
            <a:avLst/>
          </a:prstGeom>
          <a:noFill/>
          <a:extLst/>
        </p:spPr>
        <p:txBody>
          <a:bodyPr/>
          <a:lstStyle/>
          <a:p>
            <a:pPr algn="r">
              <a:defRPr/>
            </a:pPr>
            <a:fld id="{17983911-AA14-49C8-8D20-E9A43FAE2CB8}" type="slidenum">
              <a:rPr lang="ru-RU" sz="900">
                <a:solidFill>
                  <a:srgbClr val="999999"/>
                </a:solidFill>
                <a:cs typeface="+mn-cs"/>
              </a:rPr>
              <a:pPr algn="r">
                <a:defRPr/>
              </a:pPr>
              <a:t>13</a:t>
            </a:fld>
            <a:endParaRPr lang="ru-RU" sz="900" dirty="0">
              <a:solidFill>
                <a:srgbClr val="999999"/>
              </a:solidFill>
              <a:cs typeface="+mn-cs"/>
            </a:endParaRPr>
          </a:p>
        </p:txBody>
      </p:sp>
      <p:sp>
        <p:nvSpPr>
          <p:cNvPr id="36868" name="TextBox 8"/>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sp>
        <p:nvSpPr>
          <p:cNvPr id="36869" name="Rectangle 3"/>
          <p:cNvSpPr txBox="1">
            <a:spLocks noChangeArrowheads="1"/>
          </p:cNvSpPr>
          <p:nvPr/>
        </p:nvSpPr>
        <p:spPr bwMode="auto">
          <a:xfrm>
            <a:off x="152400" y="1303338"/>
            <a:ext cx="8829675" cy="5094287"/>
          </a:xfrm>
          <a:prstGeom prst="rect">
            <a:avLst/>
          </a:prstGeom>
          <a:noFill/>
          <a:ln w="9525">
            <a:noFill/>
            <a:miter lim="800000"/>
            <a:headEnd/>
            <a:tailEnd/>
          </a:ln>
        </p:spPr>
        <p:txBody>
          <a:bodyPr/>
          <a:lstStyle/>
          <a:p>
            <a:pPr indent="180975" algn="just">
              <a:lnSpc>
                <a:spcPct val="80000"/>
              </a:lnSpc>
              <a:spcBef>
                <a:spcPct val="20000"/>
              </a:spcBef>
            </a:pPr>
            <a:endParaRPr lang="ru-RU" sz="1200">
              <a:solidFill>
                <a:srgbClr val="666666"/>
              </a:solidFill>
            </a:endParaRPr>
          </a:p>
        </p:txBody>
      </p:sp>
      <p:sp>
        <p:nvSpPr>
          <p:cNvPr id="36870" name="Rectangle 3"/>
          <p:cNvSpPr txBox="1">
            <a:spLocks noChangeArrowheads="1"/>
          </p:cNvSpPr>
          <p:nvPr/>
        </p:nvSpPr>
        <p:spPr bwMode="auto">
          <a:xfrm>
            <a:off x="296863" y="1303338"/>
            <a:ext cx="8685212" cy="5238750"/>
          </a:xfrm>
          <a:prstGeom prst="rect">
            <a:avLst/>
          </a:prstGeom>
          <a:noFill/>
          <a:ln w="9525">
            <a:noFill/>
            <a:miter lim="800000"/>
            <a:headEnd/>
            <a:tailEnd/>
          </a:ln>
        </p:spPr>
        <p:txBody>
          <a:bodyPr/>
          <a:lstStyle/>
          <a:p>
            <a:pPr algn="just">
              <a:spcBef>
                <a:spcPct val="50000"/>
              </a:spcBef>
              <a:spcAft>
                <a:spcPct val="50000"/>
              </a:spcAft>
            </a:pPr>
            <a:r>
              <a:rPr lang="ru-RU" dirty="0">
                <a:solidFill>
                  <a:srgbClr val="9E0918"/>
                </a:solidFill>
              </a:rPr>
              <a:t>ООО «Росгосстрах» отвечает всем </a:t>
            </a:r>
            <a:r>
              <a:rPr lang="ru-RU" dirty="0" smtClean="0">
                <a:solidFill>
                  <a:srgbClr val="9E0918"/>
                </a:solidFill>
              </a:rPr>
              <a:t>требованиям, предъявляемым к Страховщику </a:t>
            </a:r>
            <a:r>
              <a:rPr lang="ru-RU" dirty="0">
                <a:solidFill>
                  <a:srgbClr val="9E0918"/>
                </a:solidFill>
              </a:rPr>
              <a:t>при сельскохозяйственном страховании с государственной поддержкой. </a:t>
            </a:r>
          </a:p>
          <a:p>
            <a:pPr algn="just">
              <a:spcBef>
                <a:spcPct val="50000"/>
              </a:spcBef>
              <a:spcAft>
                <a:spcPct val="50000"/>
              </a:spcAft>
              <a:buFontTx/>
              <a:buChar char="•"/>
            </a:pPr>
            <a:r>
              <a:rPr lang="ru-RU" dirty="0">
                <a:solidFill>
                  <a:srgbClr val="9E0918"/>
                </a:solidFill>
              </a:rPr>
              <a:t>  лицензия ООО "Росгосстрах" </a:t>
            </a:r>
            <a:r>
              <a:rPr lang="en-US" dirty="0">
                <a:solidFill>
                  <a:srgbClr val="9E0918"/>
                </a:solidFill>
              </a:rPr>
              <a:t>C</a:t>
            </a:r>
            <a:r>
              <a:rPr lang="ru-RU" dirty="0">
                <a:solidFill>
                  <a:srgbClr val="9E0918"/>
                </a:solidFill>
              </a:rPr>
              <a:t> № 0977 50 – 11 (сельскохозяйственное страхование (</a:t>
            </a:r>
            <a:r>
              <a:rPr lang="ru-RU" dirty="0" err="1">
                <a:solidFill>
                  <a:srgbClr val="9E0918"/>
                </a:solidFill>
              </a:rPr>
              <a:t>страхование</a:t>
            </a:r>
            <a:r>
              <a:rPr lang="ru-RU" dirty="0">
                <a:solidFill>
                  <a:srgbClr val="9E0918"/>
                </a:solidFill>
              </a:rPr>
              <a:t> урожая, сельскохозяйственных культур, многолетних насаждений, животных</a:t>
            </a:r>
            <a:r>
              <a:rPr lang="ru-RU" dirty="0" smtClean="0">
                <a:solidFill>
                  <a:srgbClr val="9E0918"/>
                </a:solidFill>
              </a:rPr>
              <a:t>));</a:t>
            </a:r>
            <a:endParaRPr lang="ru-RU" dirty="0">
              <a:solidFill>
                <a:srgbClr val="9E0918"/>
              </a:solidFill>
            </a:endParaRPr>
          </a:p>
          <a:p>
            <a:pPr algn="just">
              <a:spcBef>
                <a:spcPct val="50000"/>
              </a:spcBef>
              <a:spcAft>
                <a:spcPct val="50000"/>
              </a:spcAft>
              <a:buFontTx/>
              <a:buChar char="•"/>
            </a:pPr>
            <a:r>
              <a:rPr lang="ru-RU" dirty="0">
                <a:solidFill>
                  <a:srgbClr val="9E0918"/>
                </a:solidFill>
              </a:rPr>
              <a:t> член Союза «Единое объединение страховщиков агропромышленного комплекса – «Национальный союз </a:t>
            </a:r>
            <a:r>
              <a:rPr lang="ru-RU" dirty="0" err="1">
                <a:solidFill>
                  <a:srgbClr val="9E0918"/>
                </a:solidFill>
              </a:rPr>
              <a:t>агростраховщиков</a:t>
            </a:r>
            <a:r>
              <a:rPr lang="ru-RU" dirty="0" smtClean="0">
                <a:solidFill>
                  <a:srgbClr val="9E0918"/>
                </a:solidFill>
              </a:rPr>
              <a:t>»» </a:t>
            </a:r>
            <a:r>
              <a:rPr lang="ru-RU" dirty="0">
                <a:solidFill>
                  <a:srgbClr val="9E0918"/>
                </a:solidFill>
              </a:rPr>
              <a:t>(НСА);</a:t>
            </a:r>
          </a:p>
          <a:p>
            <a:pPr algn="just">
              <a:spcBef>
                <a:spcPct val="50000"/>
              </a:spcBef>
              <a:spcAft>
                <a:spcPct val="50000"/>
              </a:spcAft>
              <a:buFontTx/>
              <a:buChar char="•"/>
            </a:pPr>
            <a:r>
              <a:rPr lang="ru-RU" dirty="0">
                <a:solidFill>
                  <a:srgbClr val="9E0918"/>
                </a:solidFill>
              </a:rPr>
              <a:t> маржа платежеспособности соответствует требуемому уровню.</a:t>
            </a:r>
          </a:p>
          <a:p>
            <a:pPr>
              <a:lnSpc>
                <a:spcPct val="90000"/>
              </a:lnSpc>
              <a:spcBef>
                <a:spcPct val="20000"/>
              </a:spcBef>
              <a:buFont typeface="Wingdings" pitchFamily="2" charset="2"/>
              <a:buChar char="ь"/>
            </a:pPr>
            <a:endParaRPr lang="ru-RU" dirty="0">
              <a:solidFill>
                <a:srgbClr val="9E091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Номер слайда 2"/>
          <p:cNvSpPr txBox="1">
            <a:spLocks noGrp="1"/>
          </p:cNvSpPr>
          <p:nvPr/>
        </p:nvSpPr>
        <p:spPr bwMode="auto">
          <a:xfrm>
            <a:off x="8281988" y="6570663"/>
            <a:ext cx="719137" cy="225425"/>
          </a:xfrm>
          <a:prstGeom prst="rect">
            <a:avLst/>
          </a:prstGeom>
          <a:noFill/>
          <a:extLst/>
        </p:spPr>
        <p:txBody>
          <a:bodyPr/>
          <a:lstStyle/>
          <a:p>
            <a:pPr algn="r">
              <a:defRPr/>
            </a:pPr>
            <a:fld id="{769E5D0D-7354-4533-A51B-9A3A82ECB34E}" type="slidenum">
              <a:rPr lang="ru-RU" sz="900">
                <a:solidFill>
                  <a:srgbClr val="999999"/>
                </a:solidFill>
                <a:cs typeface="+mn-cs"/>
              </a:rPr>
              <a:pPr algn="r">
                <a:defRPr/>
              </a:pPr>
              <a:t>2</a:t>
            </a:fld>
            <a:endParaRPr lang="ru-RU" sz="900" dirty="0">
              <a:solidFill>
                <a:srgbClr val="999999"/>
              </a:solidFill>
              <a:cs typeface="+mn-cs"/>
            </a:endParaRPr>
          </a:p>
        </p:txBody>
      </p:sp>
      <p:sp>
        <p:nvSpPr>
          <p:cNvPr id="13315" name="Заголовок 3"/>
          <p:cNvSpPr txBox="1">
            <a:spLocks/>
          </p:cNvSpPr>
          <p:nvPr/>
        </p:nvSpPr>
        <p:spPr bwMode="auto">
          <a:xfrm>
            <a:off x="149225" y="206375"/>
            <a:ext cx="7402513" cy="1004888"/>
          </a:xfrm>
          <a:prstGeom prst="rect">
            <a:avLst/>
          </a:prstGeom>
          <a:noFill/>
          <a:ln w="9525">
            <a:noFill/>
            <a:miter lim="800000"/>
            <a:headEnd/>
            <a:tailEnd/>
          </a:ln>
        </p:spPr>
        <p:txBody>
          <a:bodyPr anchor="ctr"/>
          <a:lstStyle/>
          <a:p>
            <a:r>
              <a:rPr lang="ru-RU" sz="2400" b="1">
                <a:solidFill>
                  <a:srgbClr val="666666"/>
                </a:solidFill>
              </a:rPr>
              <a:t>Механизм государственной поддержки</a:t>
            </a:r>
          </a:p>
        </p:txBody>
      </p:sp>
      <p:sp>
        <p:nvSpPr>
          <p:cNvPr id="13316" name="TextBox 6"/>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sp>
        <p:nvSpPr>
          <p:cNvPr id="13317" name="Text Box 26"/>
          <p:cNvSpPr txBox="1">
            <a:spLocks noChangeArrowheads="1"/>
          </p:cNvSpPr>
          <p:nvPr/>
        </p:nvSpPr>
        <p:spPr bwMode="auto">
          <a:xfrm>
            <a:off x="2339975" y="1196975"/>
            <a:ext cx="4319588" cy="457200"/>
          </a:xfrm>
          <a:prstGeom prst="rect">
            <a:avLst/>
          </a:prstGeom>
          <a:noFill/>
          <a:ln w="9525">
            <a:noFill/>
            <a:miter lim="800000"/>
            <a:headEnd/>
            <a:tailEnd/>
          </a:ln>
        </p:spPr>
        <p:txBody>
          <a:bodyPr>
            <a:spAutoFit/>
          </a:bodyPr>
          <a:lstStyle/>
          <a:p>
            <a:pPr algn="ctr">
              <a:spcBef>
                <a:spcPct val="50000"/>
              </a:spcBef>
            </a:pPr>
            <a:r>
              <a:rPr lang="ru-RU" sz="1200" b="1"/>
              <a:t>Выплата страхового возмещения в случае наступления страхового случая</a:t>
            </a:r>
          </a:p>
        </p:txBody>
      </p:sp>
      <p:sp>
        <p:nvSpPr>
          <p:cNvPr id="13318" name="Line 25"/>
          <p:cNvSpPr>
            <a:spLocks noChangeShapeType="1"/>
          </p:cNvSpPr>
          <p:nvPr/>
        </p:nvSpPr>
        <p:spPr bwMode="auto">
          <a:xfrm>
            <a:off x="1692275" y="1844675"/>
            <a:ext cx="5040313" cy="0"/>
          </a:xfrm>
          <a:prstGeom prst="line">
            <a:avLst/>
          </a:prstGeom>
          <a:noFill/>
          <a:ln w="9525">
            <a:solidFill>
              <a:schemeClr val="tx1"/>
            </a:solidFill>
            <a:round/>
            <a:headEnd/>
            <a:tailEnd/>
          </a:ln>
        </p:spPr>
        <p:txBody>
          <a:bodyPr/>
          <a:lstStyle/>
          <a:p>
            <a:endParaRPr lang="ru-RU"/>
          </a:p>
        </p:txBody>
      </p:sp>
      <p:sp>
        <p:nvSpPr>
          <p:cNvPr id="13319" name="Rectangle 6"/>
          <p:cNvSpPr>
            <a:spLocks noChangeArrowheads="1"/>
          </p:cNvSpPr>
          <p:nvPr/>
        </p:nvSpPr>
        <p:spPr bwMode="auto">
          <a:xfrm>
            <a:off x="468313" y="2205038"/>
            <a:ext cx="3276600" cy="555625"/>
          </a:xfrm>
          <a:prstGeom prst="rect">
            <a:avLst/>
          </a:prstGeom>
          <a:solidFill>
            <a:schemeClr val="accent2"/>
          </a:solidFill>
          <a:ln w="9525">
            <a:noFill/>
            <a:miter lim="800000"/>
            <a:headEnd/>
            <a:tailEnd/>
          </a:ln>
        </p:spPr>
        <p:txBody>
          <a:bodyPr anchor="ctr"/>
          <a:lstStyle/>
          <a:p>
            <a:pPr algn="ctr"/>
            <a:r>
              <a:rPr lang="ru-RU" b="1">
                <a:solidFill>
                  <a:schemeClr val="bg1"/>
                </a:solidFill>
              </a:rPr>
              <a:t>Сельскохозяйственный товаропроизводитель</a:t>
            </a:r>
          </a:p>
        </p:txBody>
      </p:sp>
      <p:sp>
        <p:nvSpPr>
          <p:cNvPr id="13320" name="Rectangle 7"/>
          <p:cNvSpPr>
            <a:spLocks noChangeArrowheads="1"/>
          </p:cNvSpPr>
          <p:nvPr/>
        </p:nvSpPr>
        <p:spPr bwMode="auto">
          <a:xfrm>
            <a:off x="5364163" y="2205038"/>
            <a:ext cx="3276600" cy="555625"/>
          </a:xfrm>
          <a:prstGeom prst="rect">
            <a:avLst/>
          </a:prstGeom>
          <a:solidFill>
            <a:schemeClr val="accent2"/>
          </a:solidFill>
          <a:ln w="9525">
            <a:noFill/>
            <a:miter lim="800000"/>
            <a:headEnd/>
            <a:tailEnd/>
          </a:ln>
        </p:spPr>
        <p:txBody>
          <a:bodyPr wrap="none" anchor="ctr"/>
          <a:lstStyle/>
          <a:p>
            <a:pPr algn="ctr"/>
            <a:r>
              <a:rPr lang="ru-RU" b="1">
                <a:solidFill>
                  <a:schemeClr val="bg1"/>
                </a:solidFill>
              </a:rPr>
              <a:t>Страховая организация</a:t>
            </a:r>
          </a:p>
        </p:txBody>
      </p:sp>
      <p:sp>
        <p:nvSpPr>
          <p:cNvPr id="13321" name="Rectangle 16"/>
          <p:cNvSpPr>
            <a:spLocks noChangeArrowheads="1"/>
          </p:cNvSpPr>
          <p:nvPr/>
        </p:nvSpPr>
        <p:spPr bwMode="auto">
          <a:xfrm>
            <a:off x="468313" y="2874963"/>
            <a:ext cx="1622425" cy="904875"/>
          </a:xfrm>
          <a:prstGeom prst="rect">
            <a:avLst/>
          </a:prstGeom>
          <a:noFill/>
          <a:ln w="9525">
            <a:noFill/>
            <a:miter lim="800000"/>
            <a:headEnd/>
            <a:tailEnd/>
          </a:ln>
        </p:spPr>
        <p:txBody>
          <a:bodyPr anchor="ctr"/>
          <a:lstStyle/>
          <a:p>
            <a:pPr algn="ctr"/>
            <a:r>
              <a:rPr lang="ru-RU" sz="1150" b="1" dirty="0"/>
              <a:t>Предоставление пакета документов на получение субсидии</a:t>
            </a:r>
          </a:p>
        </p:txBody>
      </p:sp>
      <p:sp>
        <p:nvSpPr>
          <p:cNvPr id="13322" name="AutoShape 27"/>
          <p:cNvSpPr>
            <a:spLocks/>
          </p:cNvSpPr>
          <p:nvPr/>
        </p:nvSpPr>
        <p:spPr bwMode="auto">
          <a:xfrm>
            <a:off x="323850" y="2349500"/>
            <a:ext cx="144463" cy="2016125"/>
          </a:xfrm>
          <a:prstGeom prst="leftBracket">
            <a:avLst>
              <a:gd name="adj" fmla="val 116300"/>
            </a:avLst>
          </a:prstGeom>
          <a:noFill/>
          <a:ln w="9525">
            <a:solidFill>
              <a:schemeClr val="tx1"/>
            </a:solidFill>
            <a:round/>
            <a:headEnd/>
            <a:tailEnd/>
          </a:ln>
        </p:spPr>
        <p:txBody>
          <a:bodyPr wrap="none" anchor="ctr"/>
          <a:lstStyle/>
          <a:p>
            <a:endParaRPr lang="ru-RU" b="1"/>
          </a:p>
        </p:txBody>
      </p:sp>
      <p:sp>
        <p:nvSpPr>
          <p:cNvPr id="13323" name="Oval 9"/>
          <p:cNvSpPr>
            <a:spLocks noChangeArrowheads="1"/>
          </p:cNvSpPr>
          <p:nvPr/>
        </p:nvSpPr>
        <p:spPr bwMode="auto">
          <a:xfrm>
            <a:off x="0" y="3068638"/>
            <a:ext cx="642938" cy="566737"/>
          </a:xfrm>
          <a:prstGeom prst="ellipse">
            <a:avLst/>
          </a:prstGeom>
          <a:solidFill>
            <a:schemeClr val="tx2"/>
          </a:solidFill>
          <a:ln w="9525">
            <a:noFill/>
            <a:round/>
            <a:headEnd/>
            <a:tailEnd/>
          </a:ln>
        </p:spPr>
        <p:txBody>
          <a:bodyPr wrap="none" anchor="ctr"/>
          <a:lstStyle/>
          <a:p>
            <a:pPr algn="ctr"/>
            <a:r>
              <a:rPr lang="ru-RU" sz="1400" b="1" dirty="0"/>
              <a:t>Этап 2</a:t>
            </a:r>
          </a:p>
        </p:txBody>
      </p:sp>
      <p:sp>
        <p:nvSpPr>
          <p:cNvPr id="13324" name="Rectangle 10"/>
          <p:cNvSpPr>
            <a:spLocks noChangeArrowheads="1"/>
          </p:cNvSpPr>
          <p:nvPr/>
        </p:nvSpPr>
        <p:spPr bwMode="auto">
          <a:xfrm>
            <a:off x="3348038" y="3068638"/>
            <a:ext cx="2733675" cy="674687"/>
          </a:xfrm>
          <a:prstGeom prst="rect">
            <a:avLst/>
          </a:prstGeom>
          <a:solidFill>
            <a:schemeClr val="bg1"/>
          </a:solidFill>
          <a:ln w="9525">
            <a:noFill/>
            <a:miter lim="800000"/>
            <a:headEnd/>
            <a:tailEnd/>
          </a:ln>
        </p:spPr>
        <p:txBody>
          <a:bodyPr anchor="ctr"/>
          <a:lstStyle/>
          <a:p>
            <a:pPr algn="ctr"/>
            <a:r>
              <a:rPr lang="ru-RU" sz="1200" b="1" dirty="0"/>
              <a:t>Заключение договора страхования и оплата 50% страховой премии</a:t>
            </a:r>
          </a:p>
        </p:txBody>
      </p:sp>
      <p:sp>
        <p:nvSpPr>
          <p:cNvPr id="13325" name="Line 15"/>
          <p:cNvSpPr>
            <a:spLocks noChangeShapeType="1"/>
          </p:cNvSpPr>
          <p:nvPr/>
        </p:nvSpPr>
        <p:spPr bwMode="auto">
          <a:xfrm>
            <a:off x="7451725" y="2781300"/>
            <a:ext cx="20638" cy="1347788"/>
          </a:xfrm>
          <a:prstGeom prst="line">
            <a:avLst/>
          </a:prstGeom>
          <a:noFill/>
          <a:ln w="9525">
            <a:solidFill>
              <a:schemeClr val="tx1"/>
            </a:solidFill>
            <a:round/>
            <a:headEnd type="triangle" w="med" len="med"/>
            <a:tailEnd/>
          </a:ln>
        </p:spPr>
        <p:txBody>
          <a:bodyPr/>
          <a:lstStyle/>
          <a:p>
            <a:endParaRPr lang="ru-RU"/>
          </a:p>
        </p:txBody>
      </p:sp>
      <p:sp>
        <p:nvSpPr>
          <p:cNvPr id="13326" name="Rectangle 19"/>
          <p:cNvSpPr>
            <a:spLocks noChangeArrowheads="1"/>
          </p:cNvSpPr>
          <p:nvPr/>
        </p:nvSpPr>
        <p:spPr bwMode="auto">
          <a:xfrm>
            <a:off x="7380288" y="2924175"/>
            <a:ext cx="1360487" cy="817563"/>
          </a:xfrm>
          <a:prstGeom prst="rect">
            <a:avLst/>
          </a:prstGeom>
          <a:noFill/>
          <a:ln w="9525">
            <a:noFill/>
            <a:miter lim="800000"/>
            <a:headEnd/>
            <a:tailEnd/>
          </a:ln>
        </p:spPr>
        <p:txBody>
          <a:bodyPr anchor="ctr"/>
          <a:lstStyle/>
          <a:p>
            <a:pPr algn="ctr"/>
            <a:r>
              <a:rPr lang="ru-RU" sz="1200" b="1" dirty="0"/>
              <a:t>Перечисление субсидии</a:t>
            </a:r>
          </a:p>
        </p:txBody>
      </p:sp>
      <p:sp>
        <p:nvSpPr>
          <p:cNvPr id="13327" name="AutoShape 28"/>
          <p:cNvSpPr>
            <a:spLocks/>
          </p:cNvSpPr>
          <p:nvPr/>
        </p:nvSpPr>
        <p:spPr bwMode="auto">
          <a:xfrm>
            <a:off x="8675688" y="2420938"/>
            <a:ext cx="144462" cy="1871662"/>
          </a:xfrm>
          <a:prstGeom prst="rightBracket">
            <a:avLst>
              <a:gd name="adj" fmla="val 107967"/>
            </a:avLst>
          </a:prstGeom>
          <a:noFill/>
          <a:ln w="9525">
            <a:solidFill>
              <a:schemeClr val="tx1"/>
            </a:solidFill>
            <a:round/>
            <a:headEnd/>
            <a:tailEnd/>
          </a:ln>
        </p:spPr>
        <p:txBody>
          <a:bodyPr wrap="none" anchor="ctr"/>
          <a:lstStyle/>
          <a:p>
            <a:endParaRPr lang="ru-RU" b="1"/>
          </a:p>
        </p:txBody>
      </p:sp>
      <p:sp>
        <p:nvSpPr>
          <p:cNvPr id="13328" name="Oval 9"/>
          <p:cNvSpPr>
            <a:spLocks noChangeArrowheads="1"/>
          </p:cNvSpPr>
          <p:nvPr/>
        </p:nvSpPr>
        <p:spPr bwMode="auto">
          <a:xfrm>
            <a:off x="8498681" y="3176587"/>
            <a:ext cx="642937" cy="566738"/>
          </a:xfrm>
          <a:prstGeom prst="ellipse">
            <a:avLst/>
          </a:prstGeom>
          <a:solidFill>
            <a:schemeClr val="tx2"/>
          </a:solidFill>
          <a:ln w="9525">
            <a:noFill/>
            <a:round/>
            <a:headEnd/>
            <a:tailEnd/>
          </a:ln>
        </p:spPr>
        <p:txBody>
          <a:bodyPr wrap="none" anchor="ctr"/>
          <a:lstStyle/>
          <a:p>
            <a:pPr algn="ctr"/>
            <a:r>
              <a:rPr lang="ru-RU" sz="1400" b="1"/>
              <a:t>Этап 2</a:t>
            </a:r>
          </a:p>
        </p:txBody>
      </p:sp>
      <p:sp>
        <p:nvSpPr>
          <p:cNvPr id="13329" name="Rectangle 12"/>
          <p:cNvSpPr>
            <a:spLocks noChangeArrowheads="1"/>
          </p:cNvSpPr>
          <p:nvPr/>
        </p:nvSpPr>
        <p:spPr bwMode="auto">
          <a:xfrm>
            <a:off x="539750" y="4076700"/>
            <a:ext cx="8156575" cy="338138"/>
          </a:xfrm>
          <a:prstGeom prst="rect">
            <a:avLst/>
          </a:prstGeom>
          <a:solidFill>
            <a:schemeClr val="hlink"/>
          </a:solidFill>
          <a:ln w="9525">
            <a:noFill/>
            <a:miter lim="800000"/>
            <a:headEnd/>
            <a:tailEnd/>
          </a:ln>
        </p:spPr>
        <p:txBody>
          <a:bodyPr wrap="none" anchor="ctr"/>
          <a:lstStyle/>
          <a:p>
            <a:pPr algn="ctr"/>
            <a:r>
              <a:rPr lang="ru-RU" b="1"/>
              <a:t>Орган управления АПК субъекта РФ</a:t>
            </a:r>
          </a:p>
        </p:txBody>
      </p:sp>
      <p:sp>
        <p:nvSpPr>
          <p:cNvPr id="13330" name="Rectangle 17"/>
          <p:cNvSpPr>
            <a:spLocks noChangeArrowheads="1"/>
          </p:cNvSpPr>
          <p:nvPr/>
        </p:nvSpPr>
        <p:spPr bwMode="auto">
          <a:xfrm>
            <a:off x="2141538" y="4719638"/>
            <a:ext cx="5172075" cy="336550"/>
          </a:xfrm>
          <a:prstGeom prst="rect">
            <a:avLst/>
          </a:prstGeom>
          <a:solidFill>
            <a:schemeClr val="folHlink"/>
          </a:solidFill>
          <a:ln w="9525">
            <a:noFill/>
            <a:miter lim="800000"/>
            <a:headEnd/>
            <a:tailEnd/>
          </a:ln>
        </p:spPr>
        <p:txBody>
          <a:bodyPr wrap="none" anchor="ctr"/>
          <a:lstStyle/>
          <a:p>
            <a:pPr algn="ctr"/>
            <a:r>
              <a:rPr lang="ru-RU" b="1"/>
              <a:t>Минсельхоз России</a:t>
            </a:r>
          </a:p>
        </p:txBody>
      </p:sp>
      <p:sp>
        <p:nvSpPr>
          <p:cNvPr id="13331" name="Rectangle 22"/>
          <p:cNvSpPr>
            <a:spLocks noChangeArrowheads="1"/>
          </p:cNvSpPr>
          <p:nvPr/>
        </p:nvSpPr>
        <p:spPr bwMode="auto">
          <a:xfrm>
            <a:off x="468313" y="4365625"/>
            <a:ext cx="1643062" cy="673100"/>
          </a:xfrm>
          <a:prstGeom prst="rect">
            <a:avLst/>
          </a:prstGeom>
          <a:noFill/>
          <a:ln w="9525">
            <a:noFill/>
            <a:miter lim="800000"/>
            <a:headEnd/>
            <a:tailEnd/>
          </a:ln>
        </p:spPr>
        <p:txBody>
          <a:bodyPr anchor="ctr"/>
          <a:lstStyle/>
          <a:p>
            <a:pPr algn="ctr"/>
            <a:r>
              <a:rPr lang="ru-RU" sz="1200" b="1" dirty="0"/>
              <a:t>Предоставление отчетности</a:t>
            </a:r>
          </a:p>
        </p:txBody>
      </p:sp>
      <p:sp>
        <p:nvSpPr>
          <p:cNvPr id="13332" name="Rectangle 23"/>
          <p:cNvSpPr>
            <a:spLocks noChangeArrowheads="1"/>
          </p:cNvSpPr>
          <p:nvPr/>
        </p:nvSpPr>
        <p:spPr bwMode="auto">
          <a:xfrm>
            <a:off x="7092950" y="4508500"/>
            <a:ext cx="1752600" cy="457200"/>
          </a:xfrm>
          <a:prstGeom prst="rect">
            <a:avLst/>
          </a:prstGeom>
          <a:noFill/>
          <a:ln w="9525">
            <a:noFill/>
            <a:miter lim="800000"/>
            <a:headEnd/>
            <a:tailEnd/>
          </a:ln>
        </p:spPr>
        <p:txBody>
          <a:bodyPr anchor="ctr"/>
          <a:lstStyle/>
          <a:p>
            <a:pPr algn="ctr"/>
            <a:r>
              <a:rPr lang="ru-RU" sz="1200" b="1"/>
              <a:t>Софинансирование за счет средств фед. бюджета</a:t>
            </a:r>
          </a:p>
        </p:txBody>
      </p:sp>
      <p:sp>
        <p:nvSpPr>
          <p:cNvPr id="13333" name="Line 20"/>
          <p:cNvSpPr>
            <a:spLocks noChangeShapeType="1"/>
          </p:cNvSpPr>
          <p:nvPr/>
        </p:nvSpPr>
        <p:spPr bwMode="auto">
          <a:xfrm flipH="1">
            <a:off x="2411413" y="4437063"/>
            <a:ext cx="0" cy="276225"/>
          </a:xfrm>
          <a:prstGeom prst="line">
            <a:avLst/>
          </a:prstGeom>
          <a:noFill/>
          <a:ln w="9525">
            <a:solidFill>
              <a:schemeClr val="tx1"/>
            </a:solidFill>
            <a:round/>
            <a:headEnd/>
            <a:tailEnd type="triangle" w="med" len="med"/>
          </a:ln>
        </p:spPr>
        <p:txBody>
          <a:bodyPr/>
          <a:lstStyle/>
          <a:p>
            <a:endParaRPr lang="ru-RU"/>
          </a:p>
        </p:txBody>
      </p:sp>
      <p:sp>
        <p:nvSpPr>
          <p:cNvPr id="13334" name="Line 21"/>
          <p:cNvSpPr>
            <a:spLocks noChangeShapeType="1"/>
          </p:cNvSpPr>
          <p:nvPr/>
        </p:nvSpPr>
        <p:spPr bwMode="auto">
          <a:xfrm>
            <a:off x="6732588" y="4437063"/>
            <a:ext cx="11112" cy="261937"/>
          </a:xfrm>
          <a:prstGeom prst="line">
            <a:avLst/>
          </a:prstGeom>
          <a:noFill/>
          <a:ln w="9525">
            <a:solidFill>
              <a:schemeClr val="tx1"/>
            </a:solidFill>
            <a:round/>
            <a:headEnd type="triangle" w="med" len="med"/>
            <a:tailEnd/>
          </a:ln>
        </p:spPr>
        <p:txBody>
          <a:bodyPr/>
          <a:lstStyle/>
          <a:p>
            <a:endParaRPr lang="ru-RU"/>
          </a:p>
        </p:txBody>
      </p:sp>
      <p:sp>
        <p:nvSpPr>
          <p:cNvPr id="13335" name="Line 13"/>
          <p:cNvSpPr>
            <a:spLocks noChangeShapeType="1"/>
          </p:cNvSpPr>
          <p:nvPr/>
        </p:nvSpPr>
        <p:spPr bwMode="auto">
          <a:xfrm>
            <a:off x="2051050" y="2781300"/>
            <a:ext cx="0" cy="1274763"/>
          </a:xfrm>
          <a:prstGeom prst="line">
            <a:avLst/>
          </a:prstGeom>
          <a:noFill/>
          <a:ln w="9525">
            <a:solidFill>
              <a:schemeClr val="tx1"/>
            </a:solidFill>
            <a:round/>
            <a:headEnd/>
            <a:tailEnd type="triangle" w="med" len="med"/>
          </a:ln>
        </p:spPr>
        <p:txBody>
          <a:bodyPr/>
          <a:lstStyle/>
          <a:p>
            <a:endParaRPr lang="ru-RU"/>
          </a:p>
        </p:txBody>
      </p:sp>
      <p:sp>
        <p:nvSpPr>
          <p:cNvPr id="13336" name="Line 23"/>
          <p:cNvSpPr>
            <a:spLocks noChangeShapeType="1"/>
          </p:cNvSpPr>
          <p:nvPr/>
        </p:nvSpPr>
        <p:spPr bwMode="auto">
          <a:xfrm>
            <a:off x="1692275" y="1844675"/>
            <a:ext cx="0" cy="360363"/>
          </a:xfrm>
          <a:prstGeom prst="line">
            <a:avLst/>
          </a:prstGeom>
          <a:noFill/>
          <a:ln w="9525">
            <a:solidFill>
              <a:schemeClr val="tx1"/>
            </a:solidFill>
            <a:round/>
            <a:headEnd/>
            <a:tailEnd type="triangle" w="med" len="med"/>
          </a:ln>
        </p:spPr>
        <p:txBody>
          <a:bodyPr/>
          <a:lstStyle/>
          <a:p>
            <a:endParaRPr lang="ru-RU"/>
          </a:p>
        </p:txBody>
      </p:sp>
      <p:sp>
        <p:nvSpPr>
          <p:cNvPr id="13337" name="Line 24"/>
          <p:cNvSpPr>
            <a:spLocks noChangeShapeType="1"/>
          </p:cNvSpPr>
          <p:nvPr/>
        </p:nvSpPr>
        <p:spPr bwMode="auto">
          <a:xfrm>
            <a:off x="6732588" y="1844675"/>
            <a:ext cx="0" cy="361950"/>
          </a:xfrm>
          <a:prstGeom prst="line">
            <a:avLst/>
          </a:prstGeom>
          <a:noFill/>
          <a:ln w="9525">
            <a:solidFill>
              <a:schemeClr val="tx1"/>
            </a:solidFill>
            <a:round/>
            <a:headEnd/>
            <a:tailEnd/>
          </a:ln>
        </p:spPr>
        <p:txBody>
          <a:bodyPr/>
          <a:lstStyle/>
          <a:p>
            <a:endParaRPr lang="ru-RU"/>
          </a:p>
        </p:txBody>
      </p:sp>
      <p:sp>
        <p:nvSpPr>
          <p:cNvPr id="13338" name="Oval 9"/>
          <p:cNvSpPr>
            <a:spLocks noChangeArrowheads="1"/>
          </p:cNvSpPr>
          <p:nvPr/>
        </p:nvSpPr>
        <p:spPr bwMode="auto">
          <a:xfrm>
            <a:off x="4211638" y="1628775"/>
            <a:ext cx="647700" cy="503238"/>
          </a:xfrm>
          <a:prstGeom prst="ellipse">
            <a:avLst/>
          </a:prstGeom>
          <a:solidFill>
            <a:srgbClr val="C56B74"/>
          </a:solidFill>
          <a:ln w="9525">
            <a:noFill/>
            <a:round/>
            <a:headEnd/>
            <a:tailEnd/>
          </a:ln>
        </p:spPr>
        <p:txBody>
          <a:bodyPr wrap="none" anchor="ctr"/>
          <a:lstStyle/>
          <a:p>
            <a:pPr algn="ctr"/>
            <a:r>
              <a:rPr lang="ru-RU" sz="1400" b="1"/>
              <a:t>Этап 3</a:t>
            </a:r>
          </a:p>
        </p:txBody>
      </p:sp>
      <p:sp>
        <p:nvSpPr>
          <p:cNvPr id="13339" name="Text Box 57"/>
          <p:cNvSpPr txBox="1">
            <a:spLocks noChangeArrowheads="1"/>
          </p:cNvSpPr>
          <p:nvPr/>
        </p:nvSpPr>
        <p:spPr bwMode="auto">
          <a:xfrm>
            <a:off x="395288" y="5516563"/>
            <a:ext cx="8450262" cy="914400"/>
          </a:xfrm>
          <a:prstGeom prst="rect">
            <a:avLst/>
          </a:prstGeom>
          <a:solidFill>
            <a:schemeClr val="tx2"/>
          </a:solidFill>
          <a:ln w="9525">
            <a:noFill/>
            <a:miter lim="800000"/>
            <a:headEnd/>
            <a:tailEnd/>
          </a:ln>
        </p:spPr>
        <p:txBody>
          <a:bodyPr>
            <a:spAutoFit/>
          </a:bodyPr>
          <a:lstStyle/>
          <a:p>
            <a:pPr algn="just">
              <a:spcBef>
                <a:spcPct val="50000"/>
              </a:spcBef>
            </a:pPr>
            <a:r>
              <a:rPr lang="ru-RU" sz="1200" b="1" dirty="0"/>
              <a:t>с 01.01.2012 г. государственная поддержка распространяется на </a:t>
            </a:r>
            <a:r>
              <a:rPr lang="ru-RU" sz="1200" b="1" dirty="0" smtClean="0"/>
              <a:t>договоры </a:t>
            </a:r>
            <a:r>
              <a:rPr lang="ru-RU" sz="1200" b="1" dirty="0"/>
              <a:t>страхования  сельскохозяйственных культур, посадок многолетних насаждений</a:t>
            </a:r>
          </a:p>
          <a:p>
            <a:pPr algn="just">
              <a:spcBef>
                <a:spcPct val="50000"/>
              </a:spcBef>
            </a:pPr>
            <a:r>
              <a:rPr lang="ru-RU" sz="1200" b="1" dirty="0"/>
              <a:t>с 01.01.2013г. государственная поддержка распространяется на </a:t>
            </a:r>
            <a:r>
              <a:rPr lang="ru-RU" sz="1200" b="1" dirty="0" smtClean="0"/>
              <a:t>договоры </a:t>
            </a:r>
            <a:r>
              <a:rPr lang="ru-RU" sz="1200" b="1" dirty="0"/>
              <a:t>страхования сельскохозяйственных животных</a:t>
            </a:r>
          </a:p>
        </p:txBody>
      </p:sp>
      <p:sp>
        <p:nvSpPr>
          <p:cNvPr id="13340" name="Text Box 59"/>
          <p:cNvSpPr txBox="1">
            <a:spLocks noChangeArrowheads="1"/>
          </p:cNvSpPr>
          <p:nvPr/>
        </p:nvSpPr>
        <p:spPr bwMode="auto">
          <a:xfrm>
            <a:off x="642938" y="5734050"/>
            <a:ext cx="7639050" cy="366713"/>
          </a:xfrm>
          <a:prstGeom prst="rect">
            <a:avLst/>
          </a:prstGeom>
          <a:noFill/>
          <a:ln w="9525">
            <a:noFill/>
            <a:miter lim="800000"/>
            <a:headEnd/>
            <a:tailEnd/>
          </a:ln>
        </p:spPr>
        <p:txBody>
          <a:bodyPr>
            <a:spAutoFit/>
          </a:bodyPr>
          <a:lstStyle/>
          <a:p>
            <a:pPr>
              <a:spcBef>
                <a:spcPct val="50000"/>
              </a:spcBef>
            </a:pPr>
            <a:endParaRPr lang="ru-RU" b="1"/>
          </a:p>
        </p:txBody>
      </p:sp>
      <p:sp>
        <p:nvSpPr>
          <p:cNvPr id="13341" name="Line 8"/>
          <p:cNvSpPr>
            <a:spLocks noChangeShapeType="1"/>
          </p:cNvSpPr>
          <p:nvPr/>
        </p:nvSpPr>
        <p:spPr bwMode="auto">
          <a:xfrm>
            <a:off x="3779838" y="2420938"/>
            <a:ext cx="1555750" cy="0"/>
          </a:xfrm>
          <a:prstGeom prst="line">
            <a:avLst/>
          </a:prstGeom>
          <a:noFill/>
          <a:ln w="9525">
            <a:solidFill>
              <a:schemeClr val="tx1"/>
            </a:solidFill>
            <a:round/>
            <a:headEnd/>
            <a:tailEnd type="triangle" w="med" len="med"/>
          </a:ln>
        </p:spPr>
        <p:txBody>
          <a:bodyPr/>
          <a:lstStyle/>
          <a:p>
            <a:endParaRPr lang="ru-RU"/>
          </a:p>
        </p:txBody>
      </p:sp>
      <p:sp>
        <p:nvSpPr>
          <p:cNvPr id="13342" name="Oval 9"/>
          <p:cNvSpPr>
            <a:spLocks noChangeArrowheads="1"/>
          </p:cNvSpPr>
          <p:nvPr/>
        </p:nvSpPr>
        <p:spPr bwMode="auto">
          <a:xfrm>
            <a:off x="4284663" y="2133600"/>
            <a:ext cx="642937" cy="566738"/>
          </a:xfrm>
          <a:prstGeom prst="ellipse">
            <a:avLst/>
          </a:prstGeom>
          <a:solidFill>
            <a:srgbClr val="D89DA3"/>
          </a:solidFill>
          <a:ln w="9525">
            <a:noFill/>
            <a:round/>
            <a:headEnd/>
            <a:tailEnd/>
          </a:ln>
        </p:spPr>
        <p:txBody>
          <a:bodyPr wrap="none" anchor="ctr"/>
          <a:lstStyle/>
          <a:p>
            <a:pPr algn="ctr"/>
            <a:r>
              <a:rPr lang="ru-RU" sz="1400" b="1"/>
              <a:t>Этап 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8" name="Заголовок 3"/>
          <p:cNvSpPr>
            <a:spLocks noGrp="1"/>
          </p:cNvSpPr>
          <p:nvPr>
            <p:ph type="ctrTitle" sz="quarter"/>
          </p:nvPr>
        </p:nvSpPr>
        <p:spPr bwMode="auto">
          <a:xfrm>
            <a:off x="149225" y="206375"/>
            <a:ext cx="7402513" cy="1004888"/>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ru-RU" smtClean="0"/>
              <a:t>Законодательная и </a:t>
            </a:r>
            <a:br>
              <a:rPr lang="ru-RU" smtClean="0"/>
            </a:br>
            <a:r>
              <a:rPr lang="ru-RU" smtClean="0"/>
              <a:t>нормативно-правовая база</a:t>
            </a:r>
          </a:p>
        </p:txBody>
      </p:sp>
      <p:sp>
        <p:nvSpPr>
          <p:cNvPr id="3" name="Номер слайда 2"/>
          <p:cNvSpPr>
            <a:spLocks noGrp="1"/>
          </p:cNvSpPr>
          <p:nvPr>
            <p:ph type="sldNum" sz="quarter" idx="10"/>
          </p:nvPr>
        </p:nvSpPr>
        <p:spPr/>
        <p:txBody>
          <a:bodyPr/>
          <a:lstStyle/>
          <a:p>
            <a:pPr>
              <a:defRPr/>
            </a:pPr>
            <a:fld id="{35F5EE13-49B0-4960-867C-AE9335192369}" type="slidenum">
              <a:rPr lang="ru-RU" b="0" smtClean="0"/>
              <a:pPr>
                <a:defRPr/>
              </a:pPr>
              <a:t>3</a:t>
            </a:fld>
            <a:endParaRPr lang="ru-RU" b="0" dirty="0"/>
          </a:p>
        </p:txBody>
      </p:sp>
      <p:sp>
        <p:nvSpPr>
          <p:cNvPr id="14340" name="TextBox 8"/>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sp>
        <p:nvSpPr>
          <p:cNvPr id="14341" name="Rectangle 3"/>
          <p:cNvSpPr>
            <a:spLocks noChangeArrowheads="1"/>
          </p:cNvSpPr>
          <p:nvPr/>
        </p:nvSpPr>
        <p:spPr bwMode="auto">
          <a:xfrm>
            <a:off x="244475" y="1300163"/>
            <a:ext cx="3535363" cy="1101725"/>
          </a:xfrm>
          <a:prstGeom prst="rect">
            <a:avLst/>
          </a:prstGeom>
          <a:solidFill>
            <a:schemeClr val="accent1"/>
          </a:solidFill>
          <a:ln w="9525">
            <a:noFill/>
            <a:miter lim="800000"/>
            <a:headEnd/>
            <a:tailEnd/>
          </a:ln>
        </p:spPr>
        <p:txBody>
          <a:bodyPr anchor="ctr">
            <a:spAutoFit/>
          </a:bodyPr>
          <a:lstStyle/>
          <a:p>
            <a:pPr algn="just">
              <a:spcBef>
                <a:spcPct val="20000"/>
              </a:spcBef>
            </a:pPr>
            <a:r>
              <a:rPr lang="ru-RU" sz="1100" b="1" dirty="0">
                <a:solidFill>
                  <a:schemeClr val="bg1"/>
                </a:solidFill>
              </a:rPr>
              <a:t>Федеральный закон от 25.07.2011 г. № 260-ФЗ (в ред. от </a:t>
            </a:r>
            <a:r>
              <a:rPr lang="ru-RU" sz="1100" b="1" dirty="0" smtClean="0">
                <a:solidFill>
                  <a:schemeClr val="bg1"/>
                </a:solidFill>
              </a:rPr>
              <a:t>22.12.2014 </a:t>
            </a:r>
            <a:r>
              <a:rPr lang="ru-RU" sz="1100" b="1" dirty="0">
                <a:solidFill>
                  <a:schemeClr val="bg1"/>
                </a:solidFill>
              </a:rPr>
              <a:t>г.) «О государственной поддержке в сфере сельскохозяйственного  страхования и о внесении изменений в ФЗ «О развитии сельского хозяйства»»  (далее – Закон)</a:t>
            </a:r>
          </a:p>
        </p:txBody>
      </p:sp>
      <p:sp>
        <p:nvSpPr>
          <p:cNvPr id="14342" name="Rectangle 4"/>
          <p:cNvSpPr>
            <a:spLocks noChangeArrowheads="1"/>
          </p:cNvSpPr>
          <p:nvPr/>
        </p:nvSpPr>
        <p:spPr bwMode="auto">
          <a:xfrm>
            <a:off x="233363" y="2571750"/>
            <a:ext cx="3529012" cy="547688"/>
          </a:xfrm>
          <a:prstGeom prst="rect">
            <a:avLst/>
          </a:prstGeom>
          <a:solidFill>
            <a:schemeClr val="accent1"/>
          </a:solidFill>
          <a:ln w="9525">
            <a:noFill/>
            <a:miter lim="800000"/>
            <a:headEnd/>
            <a:tailEnd/>
          </a:ln>
        </p:spPr>
        <p:txBody>
          <a:bodyPr anchor="ctr"/>
          <a:lstStyle/>
          <a:p>
            <a:pPr algn="just"/>
            <a:r>
              <a:rPr lang="ru-RU" sz="1100" b="1" dirty="0">
                <a:solidFill>
                  <a:schemeClr val="bg1"/>
                </a:solidFill>
              </a:rPr>
              <a:t>Постановление Правительства РФ от 22.12.2012 г. № 1371</a:t>
            </a:r>
          </a:p>
        </p:txBody>
      </p:sp>
      <p:sp>
        <p:nvSpPr>
          <p:cNvPr id="14343" name="Rectangle 6"/>
          <p:cNvSpPr>
            <a:spLocks noChangeArrowheads="1"/>
          </p:cNvSpPr>
          <p:nvPr/>
        </p:nvSpPr>
        <p:spPr bwMode="auto">
          <a:xfrm>
            <a:off x="231775" y="3217863"/>
            <a:ext cx="3529013" cy="541337"/>
          </a:xfrm>
          <a:prstGeom prst="rect">
            <a:avLst/>
          </a:prstGeom>
          <a:solidFill>
            <a:schemeClr val="accent1"/>
          </a:solidFill>
          <a:ln w="9525">
            <a:noFill/>
            <a:miter lim="800000"/>
            <a:headEnd/>
            <a:tailEnd/>
          </a:ln>
        </p:spPr>
        <p:txBody>
          <a:bodyPr anchor="ctr"/>
          <a:lstStyle/>
          <a:p>
            <a:pPr algn="just"/>
            <a:r>
              <a:rPr lang="ru-RU" sz="1100" b="1">
                <a:solidFill>
                  <a:schemeClr val="bg1"/>
                </a:solidFill>
              </a:rPr>
              <a:t>Постановление Правительства РФ от 30.12.2011 г. № 1205</a:t>
            </a:r>
          </a:p>
        </p:txBody>
      </p:sp>
      <p:sp>
        <p:nvSpPr>
          <p:cNvPr id="14344" name="Rectangle 5"/>
          <p:cNvSpPr>
            <a:spLocks noChangeArrowheads="1"/>
          </p:cNvSpPr>
          <p:nvPr/>
        </p:nvSpPr>
        <p:spPr bwMode="auto">
          <a:xfrm>
            <a:off x="230188" y="4743450"/>
            <a:ext cx="3530600" cy="831850"/>
          </a:xfrm>
          <a:prstGeom prst="rect">
            <a:avLst/>
          </a:prstGeom>
          <a:solidFill>
            <a:schemeClr val="accent1"/>
          </a:solidFill>
          <a:ln w="9525">
            <a:noFill/>
            <a:miter lim="800000"/>
            <a:headEnd/>
            <a:tailEnd/>
          </a:ln>
        </p:spPr>
        <p:txBody>
          <a:bodyPr wrap="none" anchor="ctr"/>
          <a:lstStyle/>
          <a:p>
            <a:pPr marL="342900" indent="-342900"/>
            <a:r>
              <a:rPr lang="ru-RU" sz="1100" b="1" dirty="0">
                <a:solidFill>
                  <a:schemeClr val="bg1"/>
                </a:solidFill>
              </a:rPr>
              <a:t>Приказ Минсельхоза РФ от 14.03.2013г. №</a:t>
            </a:r>
            <a:r>
              <a:rPr lang="ru-RU" sz="1100" b="1" dirty="0" smtClean="0">
                <a:solidFill>
                  <a:schemeClr val="bg1"/>
                </a:solidFill>
              </a:rPr>
              <a:t>133 </a:t>
            </a:r>
          </a:p>
          <a:p>
            <a:pPr marL="342900" indent="-342900"/>
            <a:r>
              <a:rPr lang="ru-RU" sz="1100" b="1" dirty="0" smtClean="0">
                <a:solidFill>
                  <a:schemeClr val="bg1"/>
                </a:solidFill>
              </a:rPr>
              <a:t>(Приказ на 2015 год не утвержден). Работаем по</a:t>
            </a:r>
          </a:p>
          <a:p>
            <a:pPr marL="342900" indent="-342900"/>
            <a:r>
              <a:rPr lang="ru-RU" sz="1100" b="1" dirty="0" smtClean="0">
                <a:solidFill>
                  <a:schemeClr val="bg1"/>
                </a:solidFill>
              </a:rPr>
              <a:t>Старому приказу</a:t>
            </a:r>
            <a:endParaRPr lang="ru-RU" sz="1100" b="1" dirty="0" smtClean="0">
              <a:solidFill>
                <a:schemeClr val="bg1"/>
              </a:solidFill>
            </a:endParaRPr>
          </a:p>
          <a:p>
            <a:pPr marL="342900" indent="-342900"/>
            <a:endParaRPr lang="ru-RU" sz="1100" b="1" dirty="0">
              <a:solidFill>
                <a:schemeClr val="bg1"/>
              </a:solidFill>
            </a:endParaRPr>
          </a:p>
        </p:txBody>
      </p:sp>
      <p:sp>
        <p:nvSpPr>
          <p:cNvPr id="14345" name="Rectangle 7"/>
          <p:cNvSpPr>
            <a:spLocks noChangeArrowheads="1"/>
          </p:cNvSpPr>
          <p:nvPr/>
        </p:nvSpPr>
        <p:spPr bwMode="auto">
          <a:xfrm>
            <a:off x="231775" y="3856038"/>
            <a:ext cx="3529013" cy="654050"/>
          </a:xfrm>
          <a:prstGeom prst="rect">
            <a:avLst/>
          </a:prstGeom>
          <a:solidFill>
            <a:schemeClr val="accent1"/>
          </a:solidFill>
          <a:ln w="9525">
            <a:noFill/>
            <a:miter lim="800000"/>
            <a:headEnd/>
            <a:tailEnd/>
          </a:ln>
        </p:spPr>
        <p:txBody>
          <a:bodyPr anchor="ctr"/>
          <a:lstStyle/>
          <a:p>
            <a:pPr algn="just"/>
            <a:r>
              <a:rPr lang="ru-RU" sz="1100" b="1" dirty="0">
                <a:solidFill>
                  <a:schemeClr val="bg1"/>
                </a:solidFill>
              </a:rPr>
              <a:t>План сельскохозяйственного страхования на </a:t>
            </a:r>
            <a:r>
              <a:rPr lang="ru-RU" sz="1100" b="1" dirty="0" smtClean="0">
                <a:solidFill>
                  <a:schemeClr val="bg1"/>
                </a:solidFill>
              </a:rPr>
              <a:t>2015 </a:t>
            </a:r>
            <a:r>
              <a:rPr lang="ru-RU" sz="1100" b="1" dirty="0">
                <a:solidFill>
                  <a:schemeClr val="bg1"/>
                </a:solidFill>
              </a:rPr>
              <a:t>г. </a:t>
            </a:r>
          </a:p>
          <a:p>
            <a:pPr algn="just"/>
            <a:r>
              <a:rPr lang="ru-RU" sz="1100" b="1" dirty="0">
                <a:solidFill>
                  <a:schemeClr val="bg1"/>
                </a:solidFill>
              </a:rPr>
              <a:t>(утв. Приказом Минсельхоза РФ № </a:t>
            </a:r>
            <a:r>
              <a:rPr lang="ru-RU" sz="1100" b="1" dirty="0" smtClean="0">
                <a:solidFill>
                  <a:schemeClr val="bg1"/>
                </a:solidFill>
              </a:rPr>
              <a:t>406 от </a:t>
            </a:r>
            <a:r>
              <a:rPr lang="ru-RU" sz="1100" b="1" dirty="0" smtClean="0">
                <a:solidFill>
                  <a:schemeClr val="bg1"/>
                </a:solidFill>
              </a:rPr>
              <a:t>24.10.2014 г.)</a:t>
            </a:r>
            <a:endParaRPr lang="ru-RU" sz="1100" b="1" dirty="0">
              <a:solidFill>
                <a:schemeClr val="bg1"/>
              </a:solidFill>
            </a:endParaRPr>
          </a:p>
        </p:txBody>
      </p:sp>
      <p:sp>
        <p:nvSpPr>
          <p:cNvPr id="14346" name="AutoShape 9"/>
          <p:cNvSpPr>
            <a:spLocks/>
          </p:cNvSpPr>
          <p:nvPr/>
        </p:nvSpPr>
        <p:spPr bwMode="auto">
          <a:xfrm>
            <a:off x="4140200" y="1300163"/>
            <a:ext cx="4859338" cy="1196975"/>
          </a:xfrm>
          <a:prstGeom prst="accentCallout1">
            <a:avLst>
              <a:gd name="adj1" fmla="val 9551"/>
              <a:gd name="adj2" fmla="val -1569"/>
              <a:gd name="adj3" fmla="val 9681"/>
              <a:gd name="adj4" fmla="val -7514"/>
            </a:avLst>
          </a:prstGeom>
          <a:solidFill>
            <a:srgbClr val="F2E9DB"/>
          </a:solidFill>
          <a:ln w="9525">
            <a:solidFill>
              <a:schemeClr val="folHlink"/>
            </a:solidFill>
            <a:miter lim="800000"/>
            <a:headEnd/>
            <a:tailEnd/>
          </a:ln>
        </p:spPr>
        <p:txBody>
          <a:bodyPr>
            <a:spAutoFit/>
          </a:bodyPr>
          <a:lstStyle/>
          <a:p>
            <a:pPr indent="174625" algn="just">
              <a:buFontTx/>
              <a:buChar char="•"/>
            </a:pPr>
            <a:r>
              <a:rPr lang="ru-RU" sz="1200"/>
              <a:t>условия предоставления государственной поддержки;</a:t>
            </a:r>
          </a:p>
          <a:p>
            <a:pPr indent="174625" algn="just">
              <a:buFontTx/>
              <a:buChar char="•"/>
            </a:pPr>
            <a:r>
              <a:rPr lang="ru-RU" sz="1200"/>
              <a:t>условия страхования;</a:t>
            </a:r>
          </a:p>
          <a:p>
            <a:pPr indent="174625" algn="just">
              <a:buFontTx/>
              <a:buChar char="•"/>
            </a:pPr>
            <a:r>
              <a:rPr lang="ru-RU" sz="1200"/>
              <a:t>требования к страховой организации;</a:t>
            </a:r>
          </a:p>
          <a:p>
            <a:pPr indent="174625" algn="just">
              <a:buFontTx/>
              <a:buChar char="•"/>
            </a:pPr>
            <a:r>
              <a:rPr lang="ru-RU" sz="1200"/>
              <a:t>требования к договору страхования;</a:t>
            </a:r>
          </a:p>
          <a:p>
            <a:pPr indent="174625" algn="just">
              <a:buFontTx/>
              <a:buChar char="•"/>
            </a:pPr>
            <a:r>
              <a:rPr lang="ru-RU" sz="1200"/>
              <a:t>порядок и требования к агроэкспертизе;</a:t>
            </a:r>
          </a:p>
          <a:p>
            <a:pPr indent="174625" algn="just">
              <a:buFontTx/>
              <a:buChar char="•"/>
            </a:pPr>
            <a:r>
              <a:rPr lang="ru-RU" sz="1200"/>
              <a:t>функционал и полномочия профобъединения страховщиков </a:t>
            </a:r>
          </a:p>
        </p:txBody>
      </p:sp>
      <p:sp>
        <p:nvSpPr>
          <p:cNvPr id="14347" name="AutoShape 8"/>
          <p:cNvSpPr>
            <a:spLocks/>
          </p:cNvSpPr>
          <p:nvPr/>
        </p:nvSpPr>
        <p:spPr bwMode="auto">
          <a:xfrm>
            <a:off x="4133850" y="2555875"/>
            <a:ext cx="4829175" cy="649288"/>
          </a:xfrm>
          <a:prstGeom prst="accentCallout1">
            <a:avLst>
              <a:gd name="adj1" fmla="val 17602"/>
              <a:gd name="adj2" fmla="val -1579"/>
              <a:gd name="adj3" fmla="val 17361"/>
              <a:gd name="adj4" fmla="val -8023"/>
            </a:avLst>
          </a:prstGeom>
          <a:solidFill>
            <a:srgbClr val="F2E9DB"/>
          </a:solidFill>
          <a:ln w="9525">
            <a:solidFill>
              <a:schemeClr val="folHlink"/>
            </a:solidFill>
            <a:miter lim="800000"/>
            <a:headEnd/>
            <a:tailEnd/>
          </a:ln>
        </p:spPr>
        <p:txBody>
          <a:bodyPr>
            <a:spAutoFit/>
          </a:bodyPr>
          <a:lstStyle/>
          <a:p>
            <a:pPr indent="174625" algn="just">
              <a:buFontTx/>
              <a:buChar char="•"/>
            </a:pPr>
            <a:r>
              <a:rPr lang="ru-RU" sz="1200"/>
              <a:t>условия  предоставления субсидий;</a:t>
            </a:r>
          </a:p>
          <a:p>
            <a:pPr indent="174625" algn="just">
              <a:buFontTx/>
              <a:buChar char="•"/>
            </a:pPr>
            <a:r>
              <a:rPr lang="ru-RU" sz="1200"/>
              <a:t>порядок определения размера страховой премии, подлежащей субсидированию</a:t>
            </a:r>
          </a:p>
        </p:txBody>
      </p:sp>
      <p:sp>
        <p:nvSpPr>
          <p:cNvPr id="14348" name="AutoShape 10"/>
          <p:cNvSpPr>
            <a:spLocks/>
          </p:cNvSpPr>
          <p:nvPr/>
        </p:nvSpPr>
        <p:spPr bwMode="auto">
          <a:xfrm>
            <a:off x="4141788" y="3292475"/>
            <a:ext cx="4773612" cy="466725"/>
          </a:xfrm>
          <a:prstGeom prst="accentCallout1">
            <a:avLst>
              <a:gd name="adj1" fmla="val 24491"/>
              <a:gd name="adj2" fmla="val -1597"/>
              <a:gd name="adj3" fmla="val 24829"/>
              <a:gd name="adj4" fmla="val -8347"/>
            </a:avLst>
          </a:prstGeom>
          <a:solidFill>
            <a:schemeClr val="tx2"/>
          </a:solidFill>
          <a:ln w="9525">
            <a:solidFill>
              <a:schemeClr val="folHlink"/>
            </a:solidFill>
            <a:miter lim="800000"/>
            <a:headEnd/>
            <a:tailEnd/>
          </a:ln>
        </p:spPr>
        <p:txBody>
          <a:bodyPr>
            <a:spAutoFit/>
          </a:bodyPr>
          <a:lstStyle/>
          <a:p>
            <a:pPr indent="174625">
              <a:buFontTx/>
              <a:buChar char="•"/>
            </a:pPr>
            <a:r>
              <a:rPr lang="ru-RU" sz="1200" dirty="0"/>
              <a:t>требования к </a:t>
            </a:r>
            <a:r>
              <a:rPr lang="ru-RU" sz="1200" dirty="0" err="1"/>
              <a:t>агроэкспертизе</a:t>
            </a:r>
            <a:r>
              <a:rPr lang="ru-RU" sz="1200" dirty="0"/>
              <a:t> и экспертам;</a:t>
            </a:r>
          </a:p>
          <a:p>
            <a:pPr indent="174625">
              <a:buFontTx/>
              <a:buChar char="•"/>
            </a:pPr>
            <a:r>
              <a:rPr lang="ru-RU" sz="1200" dirty="0"/>
              <a:t>порядок проведения аккредитации и учета экспертов</a:t>
            </a:r>
          </a:p>
        </p:txBody>
      </p:sp>
      <p:sp>
        <p:nvSpPr>
          <p:cNvPr id="14349" name="AutoShape 11"/>
          <p:cNvSpPr>
            <a:spLocks/>
          </p:cNvSpPr>
          <p:nvPr/>
        </p:nvSpPr>
        <p:spPr bwMode="auto">
          <a:xfrm>
            <a:off x="4133850" y="4743450"/>
            <a:ext cx="4867275" cy="831850"/>
          </a:xfrm>
          <a:prstGeom prst="accentCallout1">
            <a:avLst>
              <a:gd name="adj1" fmla="val 13741"/>
              <a:gd name="adj2" fmla="val -1565"/>
              <a:gd name="adj3" fmla="val 12977"/>
              <a:gd name="adj4" fmla="val -7565"/>
            </a:avLst>
          </a:prstGeom>
          <a:solidFill>
            <a:schemeClr val="tx2"/>
          </a:solidFill>
          <a:ln w="9525">
            <a:solidFill>
              <a:schemeClr val="folHlink"/>
            </a:solidFill>
            <a:miter lim="800000"/>
            <a:headEnd/>
            <a:tailEnd/>
          </a:ln>
        </p:spPr>
        <p:txBody>
          <a:bodyPr>
            <a:spAutoFit/>
          </a:bodyPr>
          <a:lstStyle/>
          <a:p>
            <a:pPr indent="174625">
              <a:buFontTx/>
              <a:buChar char="•"/>
            </a:pPr>
            <a:r>
              <a:rPr lang="ru-RU" sz="1200"/>
              <a:t>порядок определения страховой стоимости объектов сельскохозяйственного страхования;</a:t>
            </a:r>
          </a:p>
          <a:p>
            <a:pPr indent="174625" algn="just">
              <a:buFontTx/>
              <a:buChar char="•"/>
            </a:pPr>
            <a:r>
              <a:rPr lang="ru-RU" sz="1200"/>
              <a:t>порядок определения размера утраты (гибели) объектов сельскохозяйственного страхования</a:t>
            </a:r>
          </a:p>
        </p:txBody>
      </p:sp>
      <p:sp>
        <p:nvSpPr>
          <p:cNvPr id="14350" name="AutoShape 12"/>
          <p:cNvSpPr>
            <a:spLocks/>
          </p:cNvSpPr>
          <p:nvPr/>
        </p:nvSpPr>
        <p:spPr bwMode="auto">
          <a:xfrm>
            <a:off x="4140200" y="3856038"/>
            <a:ext cx="4767263" cy="830262"/>
          </a:xfrm>
          <a:prstGeom prst="accentCallout1">
            <a:avLst>
              <a:gd name="adj1" fmla="val 13769"/>
              <a:gd name="adj2" fmla="val -1597"/>
              <a:gd name="adj3" fmla="val 13769"/>
              <a:gd name="adj4" fmla="val -7792"/>
            </a:avLst>
          </a:prstGeom>
          <a:solidFill>
            <a:schemeClr val="tx2"/>
          </a:solidFill>
          <a:ln w="9525">
            <a:solidFill>
              <a:schemeClr val="folHlink"/>
            </a:solidFill>
            <a:miter lim="800000"/>
            <a:headEnd/>
            <a:tailEnd/>
          </a:ln>
        </p:spPr>
        <p:txBody>
          <a:bodyPr>
            <a:spAutoFit/>
          </a:bodyPr>
          <a:lstStyle/>
          <a:p>
            <a:pPr indent="87313" algn="just">
              <a:buFontTx/>
              <a:buChar char="•"/>
            </a:pPr>
            <a:r>
              <a:rPr lang="ru-RU" sz="1200"/>
              <a:t>перечень объектов сельскохозяйственного страхования, подлежащих государственной поддержки в 2013 году;</a:t>
            </a:r>
          </a:p>
          <a:p>
            <a:pPr indent="87313" algn="just">
              <a:buFontTx/>
              <a:buChar char="•"/>
            </a:pPr>
            <a:r>
              <a:rPr lang="ru-RU" sz="1200"/>
              <a:t>ставки для расчета субсидий в зависимости от уровня участия страхователя в риске (франшиза)</a:t>
            </a:r>
          </a:p>
        </p:txBody>
      </p:sp>
      <p:sp>
        <p:nvSpPr>
          <p:cNvPr id="14351" name="Rectangle 5"/>
          <p:cNvSpPr>
            <a:spLocks noChangeArrowheads="1"/>
          </p:cNvSpPr>
          <p:nvPr/>
        </p:nvSpPr>
        <p:spPr bwMode="auto">
          <a:xfrm>
            <a:off x="239713" y="5680075"/>
            <a:ext cx="3540125" cy="371475"/>
          </a:xfrm>
          <a:prstGeom prst="rect">
            <a:avLst/>
          </a:prstGeom>
          <a:solidFill>
            <a:schemeClr val="accent1"/>
          </a:solidFill>
          <a:ln w="9525">
            <a:noFill/>
            <a:miter lim="800000"/>
            <a:headEnd/>
            <a:tailEnd/>
          </a:ln>
        </p:spPr>
        <p:txBody>
          <a:bodyPr wrap="none" anchor="ctr"/>
          <a:lstStyle/>
          <a:p>
            <a:pPr marL="342900" indent="-342900"/>
            <a:r>
              <a:rPr lang="ru-RU" sz="1100" b="1" dirty="0">
                <a:solidFill>
                  <a:schemeClr val="bg1"/>
                </a:solidFill>
              </a:rPr>
              <a:t>Приказ Минсельхоза РФ </a:t>
            </a:r>
            <a:r>
              <a:rPr lang="ru-RU" sz="1100" b="1" dirty="0" smtClean="0">
                <a:solidFill>
                  <a:schemeClr val="bg1"/>
                </a:solidFill>
              </a:rPr>
              <a:t>№</a:t>
            </a:r>
            <a:r>
              <a:rPr lang="ru-RU" sz="1100" b="1" dirty="0" smtClean="0">
                <a:solidFill>
                  <a:schemeClr val="bg1"/>
                </a:solidFill>
              </a:rPr>
              <a:t>242 от 24.06.2013г.</a:t>
            </a:r>
            <a:endParaRPr lang="ru-RU" sz="1100" b="1" dirty="0">
              <a:solidFill>
                <a:schemeClr val="bg1"/>
              </a:solidFill>
            </a:endParaRPr>
          </a:p>
        </p:txBody>
      </p:sp>
      <p:sp>
        <p:nvSpPr>
          <p:cNvPr id="14352" name="AutoShape 11"/>
          <p:cNvSpPr>
            <a:spLocks/>
          </p:cNvSpPr>
          <p:nvPr/>
        </p:nvSpPr>
        <p:spPr bwMode="auto">
          <a:xfrm>
            <a:off x="4140200" y="5680075"/>
            <a:ext cx="4775200" cy="284163"/>
          </a:xfrm>
          <a:prstGeom prst="accentCallout1">
            <a:avLst>
              <a:gd name="adj1" fmla="val 40222"/>
              <a:gd name="adj2" fmla="val -1597"/>
              <a:gd name="adj3" fmla="val 40782"/>
              <a:gd name="adj4" fmla="val -7681"/>
            </a:avLst>
          </a:prstGeom>
          <a:solidFill>
            <a:schemeClr val="tx2"/>
          </a:solidFill>
          <a:ln w="9525">
            <a:solidFill>
              <a:schemeClr val="folHlink"/>
            </a:solidFill>
            <a:miter lim="800000"/>
            <a:headEnd/>
            <a:tailEnd/>
          </a:ln>
        </p:spPr>
        <p:txBody>
          <a:bodyPr>
            <a:spAutoFit/>
          </a:bodyPr>
          <a:lstStyle/>
          <a:p>
            <a:pPr indent="174625">
              <a:buFontTx/>
              <a:buChar char="•"/>
            </a:pPr>
            <a:r>
              <a:rPr lang="ru-RU" sz="1200"/>
              <a:t>перечень заразных болезней животных</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Заголовок 3"/>
          <p:cNvSpPr>
            <a:spLocks noGrp="1"/>
          </p:cNvSpPr>
          <p:nvPr>
            <p:ph type="ctrTitle" sz="quarter" idx="4294967295"/>
          </p:nvPr>
        </p:nvSpPr>
        <p:spPr bwMode="auto">
          <a:xfrm>
            <a:off x="149225" y="206375"/>
            <a:ext cx="7402513" cy="1004888"/>
          </a:xfrm>
          <a:prstGeom prst="rect">
            <a:avLst/>
          </a:prstGeom>
          <a:noFill/>
          <a:ln>
            <a:miter lim="800000"/>
            <a:headEnd/>
            <a:tailEnd/>
          </a:ln>
        </p:spPr>
        <p:txBody>
          <a:bodyPr anchor="ctr"/>
          <a:lstStyle/>
          <a:p>
            <a:pPr eaLnBrk="1" hangingPunct="1"/>
            <a:r>
              <a:rPr lang="ru-RU" smtClean="0"/>
              <a:t>Субъекты страхования</a:t>
            </a:r>
          </a:p>
        </p:txBody>
      </p:sp>
      <p:sp>
        <p:nvSpPr>
          <p:cNvPr id="3" name="Номер слайда 2"/>
          <p:cNvSpPr txBox="1">
            <a:spLocks noGrp="1"/>
          </p:cNvSpPr>
          <p:nvPr/>
        </p:nvSpPr>
        <p:spPr bwMode="auto">
          <a:xfrm>
            <a:off x="8281988" y="6570663"/>
            <a:ext cx="719137" cy="225425"/>
          </a:xfrm>
          <a:prstGeom prst="rect">
            <a:avLst/>
          </a:prstGeom>
          <a:noFill/>
          <a:extLst/>
        </p:spPr>
        <p:txBody>
          <a:bodyPr/>
          <a:lstStyle/>
          <a:p>
            <a:pPr algn="r">
              <a:defRPr/>
            </a:pPr>
            <a:fld id="{B9035DD9-9352-4DC1-BD4C-8B51F5F5B4D2}" type="slidenum">
              <a:rPr lang="ru-RU" sz="900">
                <a:solidFill>
                  <a:srgbClr val="999999"/>
                </a:solidFill>
                <a:cs typeface="+mn-cs"/>
              </a:rPr>
              <a:pPr algn="r">
                <a:defRPr/>
              </a:pPr>
              <a:t>4</a:t>
            </a:fld>
            <a:endParaRPr lang="ru-RU" sz="900" dirty="0">
              <a:solidFill>
                <a:srgbClr val="999999"/>
              </a:solidFill>
              <a:cs typeface="+mn-cs"/>
            </a:endParaRPr>
          </a:p>
        </p:txBody>
      </p:sp>
      <p:sp>
        <p:nvSpPr>
          <p:cNvPr id="16388" name="TextBox 8"/>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sp>
        <p:nvSpPr>
          <p:cNvPr id="12" name="Rectangle 5"/>
          <p:cNvSpPr txBox="1">
            <a:spLocks noChangeArrowheads="1"/>
          </p:cNvSpPr>
          <p:nvPr/>
        </p:nvSpPr>
        <p:spPr bwMode="auto">
          <a:xfrm>
            <a:off x="254000" y="1589088"/>
            <a:ext cx="8542338" cy="4646612"/>
          </a:xfrm>
          <a:prstGeom prst="rect">
            <a:avLst/>
          </a:prstGeom>
          <a:noFill/>
          <a:ln>
            <a:noFill/>
          </a:ln>
          <a:extLst/>
        </p:spPr>
        <p:txBody>
          <a:bodyPr/>
          <a:lstStyle/>
          <a:p>
            <a:pPr>
              <a:spcBef>
                <a:spcPct val="20000"/>
              </a:spcBef>
              <a:defRPr/>
            </a:pPr>
            <a:endParaRPr lang="ru-RU" sz="1600" kern="0" dirty="0">
              <a:solidFill>
                <a:srgbClr val="666666"/>
              </a:solidFill>
              <a:latin typeface="+mn-lt"/>
              <a:cs typeface="+mn-cs"/>
            </a:endParaRPr>
          </a:p>
        </p:txBody>
      </p:sp>
      <p:sp>
        <p:nvSpPr>
          <p:cNvPr id="16390" name="Rectangle 3"/>
          <p:cNvSpPr txBox="1">
            <a:spLocks noChangeArrowheads="1"/>
          </p:cNvSpPr>
          <p:nvPr/>
        </p:nvSpPr>
        <p:spPr bwMode="auto">
          <a:xfrm>
            <a:off x="171450" y="1412875"/>
            <a:ext cx="8716963" cy="2611438"/>
          </a:xfrm>
          <a:prstGeom prst="rect">
            <a:avLst/>
          </a:prstGeom>
          <a:noFill/>
          <a:ln w="9525">
            <a:noFill/>
            <a:miter lim="800000"/>
            <a:headEnd/>
            <a:tailEnd/>
          </a:ln>
        </p:spPr>
        <p:txBody>
          <a:bodyPr/>
          <a:lstStyle/>
          <a:p>
            <a:r>
              <a:rPr lang="ru-RU" b="1" dirty="0">
                <a:solidFill>
                  <a:srgbClr val="9E0918"/>
                </a:solidFill>
              </a:rPr>
              <a:t>Страхователь –</a:t>
            </a:r>
          </a:p>
          <a:p>
            <a:r>
              <a:rPr lang="ru-RU" dirty="0">
                <a:solidFill>
                  <a:srgbClr val="666666"/>
                </a:solidFill>
              </a:rPr>
              <a:t>сельскохозяйственный товаропроизводитель (далее – СХТП), признанный таковым в соответствии с Федеральным законом от 29.12.2006 г. №264-ФЗ «О развитии сельского хозяйства»</a:t>
            </a:r>
          </a:p>
          <a:p>
            <a:endParaRPr lang="ru-RU" dirty="0">
              <a:solidFill>
                <a:srgbClr val="666666"/>
              </a:solidFill>
            </a:endParaRPr>
          </a:p>
          <a:p>
            <a:r>
              <a:rPr lang="ru-RU" b="1" dirty="0">
                <a:solidFill>
                  <a:srgbClr val="9E0918"/>
                </a:solidFill>
              </a:rPr>
              <a:t>Страховщик </a:t>
            </a:r>
            <a:r>
              <a:rPr lang="ru-RU" dirty="0">
                <a:solidFill>
                  <a:srgbClr val="9E0918"/>
                </a:solidFill>
              </a:rPr>
              <a:t>– </a:t>
            </a:r>
          </a:p>
          <a:p>
            <a:r>
              <a:rPr lang="ru-RU" dirty="0">
                <a:solidFill>
                  <a:srgbClr val="666666"/>
                </a:solidFill>
              </a:rPr>
              <a:t>страховая организация, осуществляющая сельскохозяйственное страхование, являющая членом объединения страховщиков</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2E90E40A-E5AF-4BA0-A1D4-1CE48CA86E77}" type="slidenum">
              <a:rPr lang="ru-RU" b="0" smtClean="0"/>
              <a:pPr>
                <a:defRPr/>
              </a:pPr>
              <a:t>5</a:t>
            </a:fld>
            <a:endParaRPr lang="ru-RU" b="0" dirty="0"/>
          </a:p>
        </p:txBody>
      </p:sp>
      <p:sp>
        <p:nvSpPr>
          <p:cNvPr id="6" name="Заголовок 3"/>
          <p:cNvSpPr txBox="1">
            <a:spLocks/>
          </p:cNvSpPr>
          <p:nvPr/>
        </p:nvSpPr>
        <p:spPr bwMode="auto">
          <a:xfrm>
            <a:off x="149225" y="206375"/>
            <a:ext cx="7402513" cy="1004888"/>
          </a:xfrm>
          <a:prstGeom prst="rect">
            <a:avLst/>
          </a:prstGeom>
          <a:noFill/>
          <a:ln>
            <a:miter lim="800000"/>
            <a:headEnd/>
            <a:tailEnd/>
          </a:ln>
        </p:spPr>
        <p:txBody>
          <a:bodyPr anchor="ctr"/>
          <a:lstStyle/>
          <a:p>
            <a:pPr>
              <a:defRPr/>
            </a:pPr>
            <a:r>
              <a:rPr lang="ru-RU" sz="2400" b="1" dirty="0">
                <a:solidFill>
                  <a:srgbClr val="666666"/>
                </a:solidFill>
                <a:latin typeface="+mj-lt"/>
                <a:ea typeface="+mj-ea"/>
                <a:cs typeface="+mj-cs"/>
              </a:rPr>
              <a:t>Объекты сельскохозяйственного страхования*</a:t>
            </a:r>
          </a:p>
        </p:txBody>
      </p:sp>
      <p:sp>
        <p:nvSpPr>
          <p:cNvPr id="17412" name="TextBox 6"/>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sp>
        <p:nvSpPr>
          <p:cNvPr id="17413" name="Text Box 114"/>
          <p:cNvSpPr txBox="1">
            <a:spLocks noChangeArrowheads="1"/>
          </p:cNvSpPr>
          <p:nvPr/>
        </p:nvSpPr>
        <p:spPr bwMode="auto">
          <a:xfrm>
            <a:off x="153988" y="6294438"/>
            <a:ext cx="8466137" cy="274637"/>
          </a:xfrm>
          <a:prstGeom prst="rect">
            <a:avLst/>
          </a:prstGeom>
          <a:noFill/>
          <a:ln w="9525">
            <a:noFill/>
            <a:miter lim="800000"/>
            <a:headEnd/>
            <a:tailEnd/>
          </a:ln>
        </p:spPr>
        <p:txBody>
          <a:bodyPr>
            <a:spAutoFit/>
          </a:bodyPr>
          <a:lstStyle/>
          <a:p>
            <a:pPr>
              <a:spcBef>
                <a:spcPct val="50000"/>
              </a:spcBef>
            </a:pPr>
            <a:r>
              <a:rPr lang="ru-RU" sz="1200" b="1" dirty="0">
                <a:solidFill>
                  <a:srgbClr val="666666"/>
                </a:solidFill>
              </a:rPr>
              <a:t>* в соответствии с Планом сельскохозяйственного страхования на </a:t>
            </a:r>
            <a:r>
              <a:rPr lang="ru-RU" sz="1200" b="1" dirty="0" smtClean="0">
                <a:solidFill>
                  <a:srgbClr val="666666"/>
                </a:solidFill>
              </a:rPr>
              <a:t>2014 </a:t>
            </a:r>
            <a:r>
              <a:rPr lang="ru-RU" sz="1200" b="1" dirty="0">
                <a:solidFill>
                  <a:srgbClr val="666666"/>
                </a:solidFill>
              </a:rPr>
              <a:t>г.</a:t>
            </a:r>
            <a:endParaRPr lang="ru-RU" sz="1600" b="1" dirty="0"/>
          </a:p>
        </p:txBody>
      </p:sp>
      <p:graphicFrame>
        <p:nvGraphicFramePr>
          <p:cNvPr id="15587" name="Group 227"/>
          <p:cNvGraphicFramePr>
            <a:graphicFrameLocks noGrp="1"/>
          </p:cNvGraphicFramePr>
          <p:nvPr>
            <p:extLst>
              <p:ext uri="{D42A27DB-BD31-4B8C-83A1-F6EECF244321}">
                <p14:modId xmlns:p14="http://schemas.microsoft.com/office/powerpoint/2010/main" val="3142514886"/>
              </p:ext>
            </p:extLst>
          </p:nvPr>
        </p:nvGraphicFramePr>
        <p:xfrm>
          <a:off x="323850" y="1296988"/>
          <a:ext cx="8424863" cy="4939475"/>
        </p:xfrm>
        <a:graphic>
          <a:graphicData uri="http://schemas.openxmlformats.org/drawingml/2006/table">
            <a:tbl>
              <a:tblPr/>
              <a:tblGrid>
                <a:gridCol w="1583780"/>
                <a:gridCol w="6841083"/>
              </a:tblGrid>
              <a:tr h="692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900" b="1" i="0" u="none" strike="noStrike" cap="none" normalizeH="0" baseline="0" dirty="0" smtClean="0">
                          <a:ln>
                            <a:noFill/>
                          </a:ln>
                          <a:solidFill>
                            <a:schemeClr val="bg1"/>
                          </a:solidFill>
                          <a:effectLst/>
                          <a:latin typeface="Arial" charset="0"/>
                          <a:cs typeface="Arial" charset="0"/>
                        </a:rPr>
                        <a:t>Группа сельскохозяйственных культур и многолетних насаждений</a:t>
                      </a:r>
                    </a:p>
                  </a:txBody>
                  <a:tcP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900" b="1" i="0" u="none" strike="noStrike" cap="none" normalizeH="0" baseline="0" smtClean="0">
                          <a:ln>
                            <a:noFill/>
                          </a:ln>
                          <a:solidFill>
                            <a:schemeClr val="bg1"/>
                          </a:solidFill>
                          <a:effectLst/>
                          <a:latin typeface="Arial" charset="0"/>
                          <a:cs typeface="Arial" charset="0"/>
                        </a:rPr>
                        <a:t>Виды сельскохозяйственных кульур и многолетних насаждений</a:t>
                      </a:r>
                    </a:p>
                  </a:txBody>
                  <a:tcP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r>
              <a:tr h="3952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Зерновые культуры</a:t>
                      </a:r>
                    </a:p>
                  </a:txBody>
                  <a:tcPr horzOverflow="overflow">
                    <a:lnL>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dirty="0" smtClean="0">
                          <a:ln>
                            <a:noFill/>
                          </a:ln>
                          <a:solidFill>
                            <a:srgbClr val="666666"/>
                          </a:solidFill>
                          <a:effectLst/>
                          <a:latin typeface="Arial" charset="0"/>
                          <a:cs typeface="Arial" charset="0"/>
                        </a:rPr>
                        <a:t>Пшеница озимая, рожь озимая, ячмень озимый, тритикале озимая, тритикал яровая, пшеница яровая, рожь яровая, ячмень яровой, овес, кукуруза, просо, гречиха рис, сорго (джугара)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r>
              <a:tr h="3937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Зернобобовые культуры</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Горох, фасоль, чечевица, бобы кормовые на зерно, вика и смеси виковые (с преобладанием вики) на зерно; люпин кормовой (сладкий) на зерно; прочие зернобобовые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1116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Масличные культуры</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dirty="0" smtClean="0">
                          <a:ln>
                            <a:noFill/>
                          </a:ln>
                          <a:solidFill>
                            <a:srgbClr val="666666"/>
                          </a:solidFill>
                          <a:effectLst/>
                          <a:latin typeface="Arial" charset="0"/>
                          <a:cs typeface="Arial" charset="0"/>
                        </a:rPr>
                        <a:t>Подсолнечник на зерно, лен-кудряш (масличный), клещевина, соя, горчица, рыжик, рапс озимый, рапс яровой (</a:t>
                      </a:r>
                      <a:r>
                        <a:rPr kumimoji="0" lang="ru-RU" sz="900" b="0" i="0" u="none" strike="noStrike" cap="none" normalizeH="0" baseline="0" dirty="0" err="1" smtClean="0">
                          <a:ln>
                            <a:noFill/>
                          </a:ln>
                          <a:solidFill>
                            <a:srgbClr val="666666"/>
                          </a:solidFill>
                          <a:effectLst/>
                          <a:latin typeface="Arial" charset="0"/>
                          <a:cs typeface="Arial" charset="0"/>
                        </a:rPr>
                        <a:t>кольза</a:t>
                      </a:r>
                      <a:r>
                        <a:rPr kumimoji="0" lang="ru-RU" sz="900" b="0" i="0" u="none" strike="noStrike" cap="none" normalizeH="0" baseline="0" dirty="0" smtClean="0">
                          <a:ln>
                            <a:noFill/>
                          </a:ln>
                          <a:solidFill>
                            <a:srgbClr val="666666"/>
                          </a:solidFill>
                          <a:effectLst/>
                          <a:latin typeface="Arial" charset="0"/>
                          <a:cs typeface="Arial" charset="0"/>
                        </a:rPr>
                        <a:t>), кунжут, сафлор, арахис, мак масличный, прочие масличные культуры </a:t>
                      </a:r>
                      <a:r>
                        <a:rPr kumimoji="0" lang="ru-RU" sz="900" b="0" i="0" u="none" strike="noStrike" cap="none" normalizeH="0" baseline="0" dirty="0" smtClean="0">
                          <a:ln>
                            <a:noFill/>
                          </a:ln>
                          <a:solidFill>
                            <a:srgbClr val="666666"/>
                          </a:solidFill>
                          <a:effectLst/>
                          <a:latin typeface="Arial" charset="0"/>
                          <a:cs typeface="Arial" charset="0"/>
                        </a:rPr>
                        <a:t>, эфирно-масличные культуры посева текущего года и прошлых лет</a:t>
                      </a:r>
                      <a:endParaRPr kumimoji="0" lang="ru-RU" sz="900" b="0" i="0" u="none" strike="noStrike" cap="none" normalizeH="0" baseline="0" dirty="0" smtClean="0">
                        <a:ln>
                          <a:noFill/>
                        </a:ln>
                        <a:solidFill>
                          <a:srgbClr val="666666"/>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r>
              <a:tr h="38417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Технические культуры</a:t>
                      </a: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ru-RU" sz="900" b="0" i="0" u="none" strike="noStrike" cap="none" normalizeH="0" baseline="0" smtClean="0">
                        <a:ln>
                          <a:noFill/>
                        </a:ln>
                        <a:solidFill>
                          <a:srgbClr val="666666"/>
                        </a:solidFill>
                        <a:effectLst/>
                        <a:latin typeface="Arial" charset="0"/>
                        <a:cs typeface="Arial" charset="0"/>
                      </a:endParaRP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Лен-долгунец, конопля среднерусская, конопля южная, кенаф, сахарная свекла фабричная, высадки-семенники сахарной свеклы, табак, махорка, цикорий, лекарственные культуры, хлопок-сырец, прочие технические культуры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9215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Кормовые культуры</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dirty="0" smtClean="0">
                          <a:ln>
                            <a:noFill/>
                          </a:ln>
                          <a:solidFill>
                            <a:srgbClr val="666666"/>
                          </a:solidFill>
                          <a:effectLst/>
                          <a:latin typeface="Arial" charset="0"/>
                          <a:cs typeface="Arial" charset="0"/>
                        </a:rPr>
                        <a:t>Корнеплодные кормовые культуры (кормовая свекла, брюква, турнепс и другие), свекла кормовая сахарная, маточники кормовых корнеплодов, семенники кормовых корнеплодов, бахчевые кормовые культуры, семенники бахчевых кормовых культур, кукуруза на корм (силос, зеленый корм и сенаж), культуры кормовые на силос (без кукурузы), однолетние травы, многолетние </a:t>
                      </a:r>
                      <a:r>
                        <a:rPr kumimoji="0" lang="ru-RU" sz="900" b="0" i="0" u="none" strike="noStrike" cap="none" normalizeH="0" baseline="0" dirty="0" smtClean="0">
                          <a:ln>
                            <a:noFill/>
                          </a:ln>
                          <a:solidFill>
                            <a:srgbClr val="666666"/>
                          </a:solidFill>
                          <a:effectLst/>
                          <a:latin typeface="Arial" charset="0"/>
                          <a:cs typeface="Arial" charset="0"/>
                        </a:rPr>
                        <a:t>травы, топинамбур</a:t>
                      </a:r>
                      <a:endParaRPr kumimoji="0" lang="ru-RU" sz="900" b="0" i="0" u="none" strike="noStrike" cap="none" normalizeH="0" baseline="0" dirty="0" smtClean="0">
                        <a:ln>
                          <a:noFill/>
                        </a:ln>
                        <a:solidFill>
                          <a:srgbClr val="666666"/>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r>
              <a:tr h="3175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Бахчевые культуры</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Бахчевые продовольственные культуры, семенники бахчевых продовольственных культур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r h="3175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dirty="0" smtClean="0">
                          <a:ln>
                            <a:noFill/>
                          </a:ln>
                          <a:solidFill>
                            <a:srgbClr val="666666"/>
                          </a:solidFill>
                          <a:effectLst/>
                          <a:latin typeface="Arial" charset="0"/>
                          <a:cs typeface="Arial" charset="0"/>
                        </a:rPr>
                        <a:t>Картофель</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dirty="0" smtClean="0">
                          <a:ln>
                            <a:noFill/>
                          </a:ln>
                          <a:solidFill>
                            <a:srgbClr val="666666"/>
                          </a:solidFill>
                          <a:effectLst/>
                          <a:latin typeface="Arial" charset="0"/>
                          <a:cs typeface="Arial" charset="0"/>
                        </a:rPr>
                        <a:t>Картофель</a:t>
                      </a:r>
                      <a:endParaRPr kumimoji="0" lang="ru-RU" sz="900" b="0" i="0" u="none" strike="noStrike" cap="none" normalizeH="0" baseline="0" dirty="0" smtClean="0">
                        <a:ln>
                          <a:noFill/>
                        </a:ln>
                        <a:solidFill>
                          <a:srgbClr val="666666"/>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r>
              <a:tr h="5429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smtClean="0">
                          <a:ln>
                            <a:noFill/>
                          </a:ln>
                          <a:solidFill>
                            <a:srgbClr val="666666"/>
                          </a:solidFill>
                          <a:effectLst/>
                          <a:latin typeface="Arial" charset="0"/>
                          <a:cs typeface="Arial" charset="0"/>
                        </a:rPr>
                        <a:t>Овощи</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dirty="0" smtClean="0">
                          <a:ln>
                            <a:noFill/>
                          </a:ln>
                          <a:solidFill>
                            <a:srgbClr val="666666"/>
                          </a:solidFill>
                          <a:effectLst/>
                          <a:latin typeface="Arial" charset="0"/>
                          <a:cs typeface="Arial" charset="0"/>
                        </a:rPr>
                        <a:t>Капуста, огурцы, помидоры, свекла столовая, морковь столовая, лук репчатый, чеснок, горох овощной, тыква, кабачки, прочие овощи, маточники двухлетних овощных культур, семенники однолетних овощных культур, семенники двухлетних и многолетних овощных культур, лук-севок, овощи закрытого грунта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r h="69215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dirty="0" smtClean="0">
                          <a:ln>
                            <a:noFill/>
                          </a:ln>
                          <a:solidFill>
                            <a:srgbClr val="666666"/>
                          </a:solidFill>
                          <a:effectLst/>
                          <a:latin typeface="Arial" charset="0"/>
                          <a:cs typeface="Arial" charset="0"/>
                        </a:rPr>
                        <a:t>Многолетние насаждения (урожай и посадки)</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900" b="0" i="0" u="none" strike="noStrike" cap="none" normalizeH="0" baseline="0" dirty="0" smtClean="0">
                          <a:ln>
                            <a:noFill/>
                          </a:ln>
                          <a:solidFill>
                            <a:srgbClr val="666666"/>
                          </a:solidFill>
                          <a:effectLst/>
                          <a:latin typeface="Arial" charset="0"/>
                          <a:cs typeface="Arial" charset="0"/>
                        </a:rPr>
                        <a:t>Виноград, семечковые (яблоня, груша, айва и другие семечковые), косточковые (слива, вишня, черешня, абрикос и другие косточковые), орехоплодные (грецкий орех, миндаль, фундук, фисташка и другие орехоплодные), субтропические (инжир, хурма, гранат, мушмула, фейхоа и другие субтропические), ягодники (земляника, клубника, малина, смородина, крыжовник, черноплодная рябина и другие), хмель, чай (сортовой сорт, грубый лист)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Номер слайда 2"/>
          <p:cNvSpPr txBox="1">
            <a:spLocks noGrp="1"/>
          </p:cNvSpPr>
          <p:nvPr/>
        </p:nvSpPr>
        <p:spPr bwMode="auto">
          <a:xfrm>
            <a:off x="8281988" y="6570663"/>
            <a:ext cx="719137" cy="225425"/>
          </a:xfrm>
          <a:prstGeom prst="rect">
            <a:avLst/>
          </a:prstGeom>
          <a:noFill/>
          <a:extLst/>
        </p:spPr>
        <p:txBody>
          <a:bodyPr/>
          <a:lstStyle/>
          <a:p>
            <a:pPr algn="r">
              <a:defRPr/>
            </a:pPr>
            <a:fld id="{EF3F4F97-5423-4E17-B739-93D48C193DD0}" type="slidenum">
              <a:rPr lang="ru-RU" sz="900">
                <a:solidFill>
                  <a:srgbClr val="999999"/>
                </a:solidFill>
                <a:cs typeface="+mn-cs"/>
              </a:rPr>
              <a:pPr algn="r">
                <a:defRPr/>
              </a:pPr>
              <a:t>6</a:t>
            </a:fld>
            <a:endParaRPr lang="ru-RU" sz="900" dirty="0">
              <a:solidFill>
                <a:srgbClr val="999999"/>
              </a:solidFill>
              <a:cs typeface="+mn-cs"/>
            </a:endParaRPr>
          </a:p>
        </p:txBody>
      </p:sp>
      <p:sp>
        <p:nvSpPr>
          <p:cNvPr id="6" name="Заголовок 3"/>
          <p:cNvSpPr txBox="1">
            <a:spLocks/>
          </p:cNvSpPr>
          <p:nvPr/>
        </p:nvSpPr>
        <p:spPr bwMode="auto">
          <a:xfrm>
            <a:off x="149225" y="206375"/>
            <a:ext cx="7402513" cy="1004888"/>
          </a:xfrm>
          <a:prstGeom prst="rect">
            <a:avLst/>
          </a:prstGeom>
          <a:noFill/>
          <a:ln>
            <a:miter lim="800000"/>
            <a:headEnd/>
            <a:tailEnd/>
          </a:ln>
        </p:spPr>
        <p:txBody>
          <a:bodyPr anchor="ctr"/>
          <a:lstStyle/>
          <a:p>
            <a:pPr>
              <a:defRPr/>
            </a:pPr>
            <a:r>
              <a:rPr lang="ru-RU" sz="2400" b="1" dirty="0">
                <a:solidFill>
                  <a:srgbClr val="666666"/>
                </a:solidFill>
                <a:latin typeface="+mj-lt"/>
                <a:ea typeface="+mj-ea"/>
                <a:cs typeface="+mj-cs"/>
              </a:rPr>
              <a:t>Объекты сельскохозяйственного страхования*</a:t>
            </a:r>
          </a:p>
        </p:txBody>
      </p:sp>
      <p:sp>
        <p:nvSpPr>
          <p:cNvPr id="18436" name="TextBox 6"/>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graphicFrame>
        <p:nvGraphicFramePr>
          <p:cNvPr id="30812" name="Group 92"/>
          <p:cNvGraphicFramePr>
            <a:graphicFrameLocks noGrp="1"/>
          </p:cNvGraphicFramePr>
          <p:nvPr/>
        </p:nvGraphicFramePr>
        <p:xfrm>
          <a:off x="323850" y="1412875"/>
          <a:ext cx="8569325" cy="4464466"/>
        </p:xfrm>
        <a:graphic>
          <a:graphicData uri="http://schemas.openxmlformats.org/drawingml/2006/table">
            <a:tbl>
              <a:tblPr/>
              <a:tblGrid>
                <a:gridCol w="2231870"/>
                <a:gridCol w="2448080"/>
                <a:gridCol w="3889375"/>
              </a:tblGrid>
              <a:tr h="4914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000" b="1" i="0" u="none" strike="noStrike" cap="none" normalizeH="0" baseline="0" dirty="0" smtClean="0">
                          <a:ln>
                            <a:noFill/>
                          </a:ln>
                          <a:solidFill>
                            <a:schemeClr val="bg1"/>
                          </a:solidFill>
                          <a:effectLst/>
                          <a:latin typeface="Arial" charset="0"/>
                          <a:cs typeface="Arial" charset="0"/>
                        </a:rPr>
                        <a:t>Группа сельскохозяйственных животных</a:t>
                      </a:r>
                    </a:p>
                  </a:txBody>
                  <a:tcP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000" b="1" i="0" u="none" strike="noStrike" cap="none" normalizeH="0" baseline="0" smtClean="0">
                          <a:ln>
                            <a:noFill/>
                          </a:ln>
                          <a:solidFill>
                            <a:schemeClr val="bg1"/>
                          </a:solidFill>
                          <a:effectLst/>
                          <a:latin typeface="Arial" charset="0"/>
                          <a:cs typeface="Arial" charset="0"/>
                        </a:rPr>
                        <a:t>Виды сельскохозяйственных животных</a:t>
                      </a:r>
                    </a:p>
                  </a:txBody>
                  <a:tcP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000" b="1" i="0" u="none" strike="noStrike" cap="none" normalizeH="0" baseline="0" smtClean="0">
                          <a:ln>
                            <a:noFill/>
                          </a:ln>
                          <a:solidFill>
                            <a:schemeClr val="bg1"/>
                          </a:solidFill>
                          <a:effectLst/>
                          <a:latin typeface="Arial" charset="0"/>
                          <a:cs typeface="Arial" charset="0"/>
                        </a:rPr>
                        <a:t>Возрастной состав</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000" b="1" i="0" u="none" strike="noStrike" cap="none" normalizeH="0" baseline="0" smtClean="0">
                          <a:ln>
                            <a:noFill/>
                          </a:ln>
                          <a:solidFill>
                            <a:schemeClr val="bg1"/>
                          </a:solidFill>
                          <a:effectLst/>
                          <a:latin typeface="Arial" charset="0"/>
                          <a:cs typeface="Arial" charset="0"/>
                        </a:rPr>
                        <a:t>(исключения)</a:t>
                      </a:r>
                    </a:p>
                  </a:txBody>
                  <a:tcP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r>
              <a:tr h="425057">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крупный рогатый скот</a:t>
                      </a:r>
                    </a:p>
                  </a:txBody>
                  <a:tcPr horzOverflow="overflow">
                    <a:lnL>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буйволы, быки, волы, коровы, яки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smtClean="0">
                          <a:ln>
                            <a:noFill/>
                          </a:ln>
                          <a:solidFill>
                            <a:srgbClr val="666666"/>
                          </a:solidFill>
                          <a:effectLst/>
                          <a:latin typeface="Arial" charset="0"/>
                          <a:cs typeface="Arial" charset="0"/>
                        </a:rPr>
                        <a:t>за исключением телят в возрасте до </a:t>
                      </a:r>
                      <a:r>
                        <a:rPr kumimoji="0" lang="ru-RU" sz="1100" b="1" i="0" u="none" strike="noStrike" cap="none" normalizeH="0" baseline="0" smtClean="0">
                          <a:ln>
                            <a:noFill/>
                          </a:ln>
                          <a:solidFill>
                            <a:srgbClr val="666666"/>
                          </a:solidFill>
                          <a:effectLst/>
                          <a:latin typeface="Arial" charset="0"/>
                          <a:cs typeface="Arial" charset="0"/>
                        </a:rPr>
                        <a:t>2-х месяцев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r>
              <a:tr h="458326">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smtClean="0">
                          <a:ln>
                            <a:noFill/>
                          </a:ln>
                          <a:solidFill>
                            <a:srgbClr val="666666"/>
                          </a:solidFill>
                          <a:effectLst/>
                          <a:latin typeface="Arial" charset="0"/>
                          <a:cs typeface="Arial" charset="0"/>
                        </a:rPr>
                        <a:t>мелкий рогатый скот</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козы, овцы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за исключением ягнят в возрасте до </a:t>
                      </a:r>
                      <a:r>
                        <a:rPr kumimoji="0" lang="ru-RU" sz="1100" b="1" i="0" u="none" strike="noStrike" cap="none" normalizeH="0" baseline="0" dirty="0" smtClean="0">
                          <a:ln>
                            <a:noFill/>
                          </a:ln>
                          <a:solidFill>
                            <a:srgbClr val="666666"/>
                          </a:solidFill>
                          <a:effectLst/>
                          <a:latin typeface="Arial" charset="0"/>
                          <a:cs typeface="Arial" charset="0"/>
                        </a:rPr>
                        <a:t>4-х месяцев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819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свиньи</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свиньи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за исключением поросят в возрасте до </a:t>
                      </a:r>
                      <a:r>
                        <a:rPr kumimoji="0" lang="ru-RU" sz="1100" b="1" i="0" u="none" strike="noStrike" cap="none" normalizeH="0" baseline="0" dirty="0" smtClean="0">
                          <a:ln>
                            <a:noFill/>
                          </a:ln>
                          <a:solidFill>
                            <a:srgbClr val="666666"/>
                          </a:solidFill>
                          <a:effectLst/>
                          <a:latin typeface="Arial" charset="0"/>
                          <a:cs typeface="Arial" charset="0"/>
                        </a:rPr>
                        <a:t>4-х недель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r>
              <a:tr h="3819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Лошади, лошаки, мулы, ослы</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0" lang="ru-RU" sz="1100" b="0" i="0" u="none" strike="noStrike" kern="1200" cap="none" normalizeH="0" baseline="0" dirty="0" smtClean="0">
                          <a:ln>
                            <a:noFill/>
                          </a:ln>
                          <a:solidFill>
                            <a:srgbClr val="666666"/>
                          </a:solidFill>
                          <a:effectLst/>
                          <a:latin typeface="Arial" charset="0"/>
                          <a:ea typeface="+mn-ea"/>
                          <a:cs typeface="Arial" charset="0"/>
                        </a:rPr>
                        <a:t>Лошади, лошаки, мулы, ослы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за исключением молодняка в возрасте </a:t>
                      </a:r>
                      <a:r>
                        <a:rPr kumimoji="0" lang="ru-RU" sz="1100" b="1" i="0" u="none" strike="noStrike" kern="1200" cap="none" normalizeH="0" baseline="0" dirty="0" smtClean="0">
                          <a:ln>
                            <a:noFill/>
                          </a:ln>
                          <a:solidFill>
                            <a:srgbClr val="666666"/>
                          </a:solidFill>
                          <a:effectLst/>
                          <a:latin typeface="Arial" charset="0"/>
                          <a:ea typeface="+mn-ea"/>
                          <a:cs typeface="Arial" charset="0"/>
                        </a:rPr>
                        <a:t>до 4-х месяцев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8326">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Верблюды</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Верблюды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за исключением верблюжат в возрасте до </a:t>
                      </a:r>
                      <a:r>
                        <a:rPr kumimoji="0" lang="ru-RU" sz="1100" b="1" i="0" u="none" strike="noStrike" kern="1200" cap="none" normalizeH="0" baseline="0" dirty="0" smtClean="0">
                          <a:ln>
                            <a:noFill/>
                          </a:ln>
                          <a:solidFill>
                            <a:srgbClr val="666666"/>
                          </a:solidFill>
                          <a:effectLst/>
                          <a:latin typeface="Arial" charset="0"/>
                          <a:ea typeface="+mn-ea"/>
                          <a:cs typeface="Arial" charset="0"/>
                        </a:rPr>
                        <a:t>4-х месяцев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r>
              <a:tr h="45494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Олени</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Маралы, пятнистые олени, северные олени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за исключением молодняка в возрасте до </a:t>
                      </a:r>
                      <a:r>
                        <a:rPr kumimoji="0" lang="ru-RU" sz="1100" b="1" i="0" u="none" strike="noStrike" kern="1200" cap="none" normalizeH="0" baseline="0" dirty="0" smtClean="0">
                          <a:ln>
                            <a:noFill/>
                          </a:ln>
                          <a:solidFill>
                            <a:srgbClr val="666666"/>
                          </a:solidFill>
                          <a:effectLst/>
                          <a:latin typeface="Arial" charset="0"/>
                          <a:ea typeface="+mn-ea"/>
                          <a:cs typeface="Arial" charset="0"/>
                        </a:rPr>
                        <a:t>4-х месяцев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19936">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Кролики, пушные звери</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Кролики, пушные звери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kern="1200" cap="none" normalizeH="0" baseline="0" dirty="0" smtClean="0">
                          <a:ln>
                            <a:noFill/>
                          </a:ln>
                          <a:solidFill>
                            <a:srgbClr val="666666"/>
                          </a:solidFill>
                          <a:effectLst/>
                          <a:latin typeface="Arial" charset="0"/>
                          <a:ea typeface="+mn-ea"/>
                          <a:cs typeface="Arial" charset="0"/>
                        </a:rPr>
                        <a:t>за исключением молодняка в возрасте до </a:t>
                      </a:r>
                      <a:r>
                        <a:rPr kumimoji="0" lang="ru-RU" sz="1100" b="1" i="0" u="none" strike="noStrike" kern="1200" cap="none" normalizeH="0" baseline="0" dirty="0" smtClean="0">
                          <a:ln>
                            <a:noFill/>
                          </a:ln>
                          <a:solidFill>
                            <a:srgbClr val="666666"/>
                          </a:solidFill>
                          <a:effectLst/>
                          <a:latin typeface="Arial" charset="0"/>
                          <a:ea typeface="+mn-ea"/>
                          <a:cs typeface="Arial" charset="0"/>
                        </a:rPr>
                        <a:t>4-х месяцев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r>
              <a:tr h="611102">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птица яйценоских пород и птица мясных пород, цыплята бройлеры</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smtClean="0">
                          <a:ln>
                            <a:noFill/>
                          </a:ln>
                          <a:solidFill>
                            <a:srgbClr val="666666"/>
                          </a:solidFill>
                          <a:effectLst/>
                          <a:latin typeface="Arial" charset="0"/>
                          <a:cs typeface="Arial" charset="0"/>
                        </a:rPr>
                        <a:t>гуси, индейки, куры, перепелки, утки, цесарки, цыплята-бройлеры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без ограничений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81467">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Семьи пчел</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Семьи пчел</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100" b="0" i="0" u="none" strike="noStrike" cap="none" normalizeH="0" baseline="0" dirty="0" smtClean="0">
                          <a:ln>
                            <a:noFill/>
                          </a:ln>
                          <a:solidFill>
                            <a:srgbClr val="666666"/>
                          </a:solidFill>
                          <a:effectLst/>
                          <a:latin typeface="Arial" charset="0"/>
                          <a:cs typeface="Arial" charset="0"/>
                        </a:rPr>
                        <a:t>без ограничений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DB"/>
                    </a:solidFill>
                  </a:tcPr>
                </a:tc>
              </a:tr>
            </a:tbl>
          </a:graphicData>
        </a:graphic>
      </p:graphicFrame>
      <p:sp>
        <p:nvSpPr>
          <p:cNvPr id="18466" name="Text Box 114"/>
          <p:cNvSpPr txBox="1">
            <a:spLocks noChangeArrowheads="1"/>
          </p:cNvSpPr>
          <p:nvPr/>
        </p:nvSpPr>
        <p:spPr bwMode="auto">
          <a:xfrm>
            <a:off x="153988" y="6165850"/>
            <a:ext cx="8466137" cy="274638"/>
          </a:xfrm>
          <a:prstGeom prst="rect">
            <a:avLst/>
          </a:prstGeom>
          <a:noFill/>
          <a:ln w="9525">
            <a:noFill/>
            <a:miter lim="800000"/>
            <a:headEnd/>
            <a:tailEnd/>
          </a:ln>
        </p:spPr>
        <p:txBody>
          <a:bodyPr>
            <a:spAutoFit/>
          </a:bodyPr>
          <a:lstStyle/>
          <a:p>
            <a:pPr>
              <a:spcBef>
                <a:spcPct val="50000"/>
              </a:spcBef>
            </a:pPr>
            <a:r>
              <a:rPr lang="ru-RU" sz="1200" b="1" dirty="0">
                <a:solidFill>
                  <a:srgbClr val="666666"/>
                </a:solidFill>
              </a:rPr>
              <a:t>* в соответствии с Планом сельскохозяйственного страхования на </a:t>
            </a:r>
            <a:r>
              <a:rPr lang="ru-RU" sz="1200" b="1" dirty="0" smtClean="0">
                <a:solidFill>
                  <a:srgbClr val="666666"/>
                </a:solidFill>
              </a:rPr>
              <a:t>2014 </a:t>
            </a:r>
            <a:r>
              <a:rPr lang="ru-RU" sz="1200" b="1" dirty="0">
                <a:solidFill>
                  <a:srgbClr val="666666"/>
                </a:solidFill>
              </a:rPr>
              <a:t>г.</a:t>
            </a:r>
            <a:endParaRPr lang="ru-RU"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9458" name="Заголовок 3"/>
          <p:cNvSpPr>
            <a:spLocks noGrp="1"/>
          </p:cNvSpPr>
          <p:nvPr>
            <p:ph type="ctrTitle" sz="quarter"/>
          </p:nvPr>
        </p:nvSpPr>
        <p:spPr bwMode="auto">
          <a:xfrm>
            <a:off x="149225" y="206375"/>
            <a:ext cx="7402513" cy="1004888"/>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ru-RU" smtClean="0"/>
              <a:t>Страховые риски и страховые случаи</a:t>
            </a:r>
          </a:p>
        </p:txBody>
      </p:sp>
      <p:sp>
        <p:nvSpPr>
          <p:cNvPr id="3" name="Номер слайда 2"/>
          <p:cNvSpPr>
            <a:spLocks noGrp="1"/>
          </p:cNvSpPr>
          <p:nvPr>
            <p:ph type="sldNum" sz="quarter" idx="10"/>
          </p:nvPr>
        </p:nvSpPr>
        <p:spPr/>
        <p:txBody>
          <a:bodyPr/>
          <a:lstStyle/>
          <a:p>
            <a:pPr>
              <a:defRPr/>
            </a:pPr>
            <a:fld id="{A0C820B5-A004-4920-82E9-4EA7FA7DB301}" type="slidenum">
              <a:rPr lang="ru-RU" b="0" smtClean="0"/>
              <a:pPr>
                <a:defRPr/>
              </a:pPr>
              <a:t>7</a:t>
            </a:fld>
            <a:endParaRPr lang="ru-RU" b="0" dirty="0"/>
          </a:p>
        </p:txBody>
      </p:sp>
      <p:sp>
        <p:nvSpPr>
          <p:cNvPr id="19460" name="TextBox 8"/>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sp>
        <p:nvSpPr>
          <p:cNvPr id="12" name="Rectangle 5"/>
          <p:cNvSpPr txBox="1">
            <a:spLocks noChangeArrowheads="1"/>
          </p:cNvSpPr>
          <p:nvPr/>
        </p:nvSpPr>
        <p:spPr bwMode="auto">
          <a:xfrm>
            <a:off x="254000" y="1589088"/>
            <a:ext cx="8542338" cy="4646612"/>
          </a:xfrm>
          <a:prstGeom prst="rect">
            <a:avLst/>
          </a:prstGeom>
          <a:noFill/>
          <a:ln>
            <a:noFill/>
          </a:ln>
          <a:extLst/>
        </p:spPr>
        <p:txBody>
          <a:bodyPr/>
          <a:lstStyle/>
          <a:p>
            <a:pPr>
              <a:spcBef>
                <a:spcPct val="20000"/>
              </a:spcBef>
              <a:defRPr/>
            </a:pPr>
            <a:endParaRPr lang="ru-RU" sz="1600" kern="0" dirty="0">
              <a:solidFill>
                <a:srgbClr val="666666"/>
              </a:solidFill>
              <a:latin typeface="+mn-lt"/>
              <a:cs typeface="+mn-cs"/>
            </a:endParaRPr>
          </a:p>
        </p:txBody>
      </p:sp>
      <p:sp>
        <p:nvSpPr>
          <p:cNvPr id="19462" name="Rectangle 3"/>
          <p:cNvSpPr txBox="1">
            <a:spLocks noChangeArrowheads="1"/>
          </p:cNvSpPr>
          <p:nvPr/>
        </p:nvSpPr>
        <p:spPr bwMode="auto">
          <a:xfrm>
            <a:off x="171450" y="1412875"/>
            <a:ext cx="8716963" cy="2611438"/>
          </a:xfrm>
          <a:prstGeom prst="rect">
            <a:avLst/>
          </a:prstGeom>
          <a:noFill/>
          <a:ln w="9525">
            <a:noFill/>
            <a:miter lim="800000"/>
            <a:headEnd/>
            <a:tailEnd/>
          </a:ln>
        </p:spPr>
        <p:txBody>
          <a:bodyPr/>
          <a:lstStyle/>
          <a:p>
            <a:pPr algn="just">
              <a:spcBef>
                <a:spcPct val="20000"/>
              </a:spcBef>
            </a:pPr>
            <a:r>
              <a:rPr lang="ru-RU" sz="1200" b="1" dirty="0">
                <a:solidFill>
                  <a:srgbClr val="9E0918"/>
                </a:solidFill>
              </a:rPr>
              <a:t>Страхование урожая сельскохозяйственной культуры, посадок многолетних насаждений</a:t>
            </a:r>
            <a:r>
              <a:rPr lang="ru-RU" sz="1200" dirty="0">
                <a:solidFill>
                  <a:srgbClr val="666666"/>
                </a:solidFill>
              </a:rPr>
              <a:t> осуществляется на случай их утраты (гибели) в результате следующих событий:</a:t>
            </a:r>
          </a:p>
          <a:p>
            <a:pPr indent="180975" algn="just">
              <a:spcBef>
                <a:spcPct val="20000"/>
              </a:spcBef>
              <a:buFontTx/>
              <a:buChar char="•"/>
            </a:pPr>
            <a:r>
              <a:rPr lang="ru-RU" sz="1200" dirty="0">
                <a:solidFill>
                  <a:srgbClr val="666666"/>
                </a:solidFill>
              </a:rPr>
              <a:t>опасных природных явлений (атмосферная, почвенная засуха, суховей, заморозки, вымерзание, </a:t>
            </a:r>
            <a:r>
              <a:rPr lang="ru-RU" sz="1200" dirty="0" err="1">
                <a:solidFill>
                  <a:srgbClr val="666666"/>
                </a:solidFill>
              </a:rPr>
              <a:t>выпревание</a:t>
            </a:r>
            <a:r>
              <a:rPr lang="ru-RU" sz="1200" dirty="0">
                <a:solidFill>
                  <a:srgbClr val="666666"/>
                </a:solidFill>
              </a:rPr>
              <a:t>, градобитие, пыльная буря, ледяная корка, </a:t>
            </a:r>
            <a:r>
              <a:rPr lang="ru-RU" sz="1200" dirty="0" smtClean="0">
                <a:solidFill>
                  <a:srgbClr val="666666"/>
                </a:solidFill>
              </a:rPr>
              <a:t>половодье, </a:t>
            </a:r>
            <a:r>
              <a:rPr lang="ru-RU" sz="1200" u="sng" dirty="0" smtClean="0"/>
              <a:t>наводнение</a:t>
            </a:r>
            <a:r>
              <a:rPr lang="ru-RU" sz="1200" u="sng" dirty="0"/>
              <a:t>, подтопление, паводок, оползень</a:t>
            </a:r>
            <a:r>
              <a:rPr lang="ru-RU" sz="1200" dirty="0" smtClean="0">
                <a:solidFill>
                  <a:srgbClr val="666666"/>
                </a:solidFill>
              </a:rPr>
              <a:t>, </a:t>
            </a:r>
            <a:r>
              <a:rPr lang="ru-RU" sz="1200" dirty="0">
                <a:solidFill>
                  <a:srgbClr val="666666"/>
                </a:solidFill>
              </a:rPr>
              <a:t>переувлажнение почвы, сильный ветер, ураганный ветер, землетрясение, лавина, сель, природный пожар);</a:t>
            </a:r>
          </a:p>
          <a:p>
            <a:pPr indent="180975" algn="just">
              <a:spcBef>
                <a:spcPct val="20000"/>
              </a:spcBef>
              <a:buFontTx/>
              <a:buChar char="•"/>
            </a:pPr>
            <a:r>
              <a:rPr lang="ru-RU" sz="1200" dirty="0">
                <a:solidFill>
                  <a:srgbClr val="666666"/>
                </a:solidFill>
              </a:rPr>
              <a:t>проникновение и (или) распространение вредных организмов, если такие события носят </a:t>
            </a:r>
            <a:r>
              <a:rPr lang="ru-RU" sz="1200" dirty="0" err="1">
                <a:solidFill>
                  <a:srgbClr val="666666"/>
                </a:solidFill>
              </a:rPr>
              <a:t>эпифитотический</a:t>
            </a:r>
            <a:r>
              <a:rPr lang="ru-RU" sz="1200" dirty="0">
                <a:solidFill>
                  <a:srgbClr val="666666"/>
                </a:solidFill>
              </a:rPr>
              <a:t> </a:t>
            </a:r>
            <a:r>
              <a:rPr lang="ru-RU" sz="1200" dirty="0" err="1">
                <a:solidFill>
                  <a:srgbClr val="666666"/>
                </a:solidFill>
              </a:rPr>
              <a:t>харарктер</a:t>
            </a:r>
            <a:r>
              <a:rPr lang="ru-RU" sz="1200" dirty="0">
                <a:solidFill>
                  <a:srgbClr val="666666"/>
                </a:solidFill>
              </a:rPr>
              <a:t>:</a:t>
            </a:r>
          </a:p>
          <a:p>
            <a:pPr indent="180975" algn="just">
              <a:spcBef>
                <a:spcPct val="20000"/>
              </a:spcBef>
              <a:buFontTx/>
              <a:buChar char="•"/>
            </a:pPr>
            <a:r>
              <a:rPr lang="ru-RU" sz="1200" dirty="0">
                <a:solidFill>
                  <a:srgbClr val="666666"/>
                </a:solidFill>
              </a:rPr>
              <a:t>нарушение </a:t>
            </a:r>
            <a:r>
              <a:rPr lang="ru-RU" sz="1200" dirty="0" err="1">
                <a:solidFill>
                  <a:srgbClr val="666666"/>
                </a:solidFill>
              </a:rPr>
              <a:t>электро</a:t>
            </a:r>
            <a:r>
              <a:rPr lang="ru-RU" sz="1200" dirty="0">
                <a:solidFill>
                  <a:srgbClr val="666666"/>
                </a:solidFill>
              </a:rPr>
              <a:t>-, тепло-, водоснабжения в результате стихийных бедствий при страховании сельскохозяйственных культур, выращиваемых в защищенном грунте или на мелиорируемых землях.</a:t>
            </a:r>
          </a:p>
          <a:p>
            <a:pPr indent="180975" algn="just">
              <a:spcBef>
                <a:spcPct val="20000"/>
              </a:spcBef>
            </a:pPr>
            <a:r>
              <a:rPr lang="ru-RU" sz="1200" i="1" dirty="0">
                <a:solidFill>
                  <a:srgbClr val="666666"/>
                </a:solidFill>
              </a:rPr>
              <a:t>Под утратой (гибелью) урожая сельскохозяйственных  культур понимается снижение фактической урожайности на </a:t>
            </a:r>
            <a:r>
              <a:rPr lang="ru-RU" sz="1200" i="1" dirty="0" smtClean="0">
                <a:solidFill>
                  <a:srgbClr val="666666"/>
                </a:solidFill>
              </a:rPr>
              <a:t>25% </a:t>
            </a:r>
            <a:r>
              <a:rPr lang="ru-RU" sz="1200" i="1" dirty="0">
                <a:solidFill>
                  <a:srgbClr val="666666"/>
                </a:solidFill>
              </a:rPr>
              <a:t>и более по сравнению с урожайность принятой при заключении договора страхования.</a:t>
            </a:r>
          </a:p>
          <a:p>
            <a:pPr indent="180975" algn="just">
              <a:spcBef>
                <a:spcPct val="20000"/>
              </a:spcBef>
            </a:pPr>
            <a:r>
              <a:rPr lang="ru-RU" sz="1200" i="1" dirty="0">
                <a:solidFill>
                  <a:srgbClr val="666666"/>
                </a:solidFill>
              </a:rPr>
              <a:t>Под утратой (гибелью) посадок многолетних насаждений понимается потеря многолетними насаждениями жизнеспособности более чем на </a:t>
            </a:r>
            <a:r>
              <a:rPr lang="ru-RU" sz="1200" i="1" dirty="0" smtClean="0">
                <a:solidFill>
                  <a:srgbClr val="666666"/>
                </a:solidFill>
              </a:rPr>
              <a:t>30</a:t>
            </a:r>
            <a:r>
              <a:rPr lang="ru-RU" sz="1200" i="1" dirty="0">
                <a:solidFill>
                  <a:srgbClr val="666666"/>
                </a:solidFill>
              </a:rPr>
              <a:t>%  площади земельных участков, занятых посадками.</a:t>
            </a:r>
          </a:p>
          <a:p>
            <a:pPr indent="180975" algn="just">
              <a:spcBef>
                <a:spcPct val="20000"/>
              </a:spcBef>
            </a:pPr>
            <a:endParaRPr lang="ru-RU" sz="1200" dirty="0">
              <a:solidFill>
                <a:srgbClr val="666666"/>
              </a:solidFill>
            </a:endParaRPr>
          </a:p>
          <a:p>
            <a:pPr indent="180975" algn="just">
              <a:spcBef>
                <a:spcPct val="20000"/>
              </a:spcBef>
            </a:pPr>
            <a:r>
              <a:rPr lang="ru-RU" sz="1200" b="1" dirty="0">
                <a:solidFill>
                  <a:srgbClr val="9E0918"/>
                </a:solidFill>
              </a:rPr>
              <a:t>Страхование животных</a:t>
            </a:r>
            <a:r>
              <a:rPr lang="ru-RU" sz="1200" dirty="0">
                <a:solidFill>
                  <a:srgbClr val="666666"/>
                </a:solidFill>
              </a:rPr>
              <a:t> осуществляется на случай утраты (гибели)* животных в результате следующих событий:</a:t>
            </a:r>
          </a:p>
          <a:p>
            <a:pPr indent="180975" algn="just">
              <a:spcBef>
                <a:spcPct val="20000"/>
              </a:spcBef>
              <a:buFontTx/>
              <a:buChar char="•"/>
            </a:pPr>
            <a:r>
              <a:rPr lang="ru-RU" sz="1200" dirty="0">
                <a:solidFill>
                  <a:srgbClr val="666666"/>
                </a:solidFill>
              </a:rPr>
              <a:t>заразных болезней животных (в соответствии с Перечнем, утвержденным уполномоченным органом);</a:t>
            </a:r>
          </a:p>
          <a:p>
            <a:pPr indent="180975" algn="just">
              <a:spcBef>
                <a:spcPct val="20000"/>
              </a:spcBef>
              <a:buFontTx/>
              <a:buChar char="•"/>
            </a:pPr>
            <a:r>
              <a:rPr lang="ru-RU" sz="1200" dirty="0">
                <a:solidFill>
                  <a:srgbClr val="666666"/>
                </a:solidFill>
              </a:rPr>
              <a:t>массовых отравлений;</a:t>
            </a:r>
          </a:p>
          <a:p>
            <a:pPr indent="180975" algn="just">
              <a:spcBef>
                <a:spcPct val="20000"/>
              </a:spcBef>
              <a:buFontTx/>
              <a:buChar char="•"/>
            </a:pPr>
            <a:r>
              <a:rPr lang="ru-RU" sz="1200" dirty="0">
                <a:solidFill>
                  <a:srgbClr val="666666"/>
                </a:solidFill>
              </a:rPr>
              <a:t>стихийных бедствий (удара молнии, землетрясения, пыльной бури, ураганного ветра, сильной метели, бурана, наводнения, обвала, лавины, селя, оползня);</a:t>
            </a:r>
          </a:p>
          <a:p>
            <a:pPr indent="180975" algn="just">
              <a:spcBef>
                <a:spcPct val="20000"/>
              </a:spcBef>
              <a:buFontTx/>
              <a:buChar char="•"/>
            </a:pPr>
            <a:r>
              <a:rPr lang="ru-RU" sz="1200" dirty="0">
                <a:solidFill>
                  <a:srgbClr val="666666"/>
                </a:solidFill>
              </a:rPr>
              <a:t>нарушения </a:t>
            </a:r>
            <a:r>
              <a:rPr lang="ru-RU" sz="1200" dirty="0" err="1">
                <a:solidFill>
                  <a:srgbClr val="666666"/>
                </a:solidFill>
              </a:rPr>
              <a:t>электро</a:t>
            </a:r>
            <a:r>
              <a:rPr lang="ru-RU" sz="1200" dirty="0">
                <a:solidFill>
                  <a:srgbClr val="666666"/>
                </a:solidFill>
              </a:rPr>
              <a:t>-, тепло-, водоснабжения в результате стихийных бедствий, если условия содержания животных предусматривают обязательное использование электрической, тепловой энергии, воды;</a:t>
            </a:r>
          </a:p>
          <a:p>
            <a:pPr indent="180975" algn="just">
              <a:spcBef>
                <a:spcPct val="20000"/>
              </a:spcBef>
              <a:buFontTx/>
              <a:buChar char="•"/>
            </a:pPr>
            <a:r>
              <a:rPr lang="ru-RU" sz="1200" dirty="0">
                <a:solidFill>
                  <a:srgbClr val="666666"/>
                </a:solidFill>
              </a:rPr>
              <a:t>пожара.</a:t>
            </a:r>
          </a:p>
          <a:p>
            <a:pPr indent="180975" algn="just">
              <a:spcBef>
                <a:spcPct val="20000"/>
              </a:spcBef>
            </a:pPr>
            <a:r>
              <a:rPr lang="ru-RU" sz="1200" i="1" dirty="0">
                <a:solidFill>
                  <a:srgbClr val="666666"/>
                </a:solidFill>
              </a:rPr>
              <a:t>Под утратой (гибелью) животных понимается  падеж или вынужденный убой сельскохозяйственных животных в результате  наступления событий, на случай которых осуществляется страхование.</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482" name="Заголовок 3"/>
          <p:cNvSpPr>
            <a:spLocks noGrp="1"/>
          </p:cNvSpPr>
          <p:nvPr>
            <p:ph type="ctrTitle" sz="quarter"/>
          </p:nvPr>
        </p:nvSpPr>
        <p:spPr bwMode="auto">
          <a:xfrm>
            <a:off x="149225" y="206375"/>
            <a:ext cx="7402513" cy="1004888"/>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ru-RU" smtClean="0"/>
              <a:t>Условия страхования. Требования к договору страхования</a:t>
            </a:r>
          </a:p>
        </p:txBody>
      </p:sp>
      <p:sp>
        <p:nvSpPr>
          <p:cNvPr id="3" name="Номер слайда 2"/>
          <p:cNvSpPr>
            <a:spLocks noGrp="1"/>
          </p:cNvSpPr>
          <p:nvPr>
            <p:ph type="sldNum" sz="quarter" idx="10"/>
          </p:nvPr>
        </p:nvSpPr>
        <p:spPr/>
        <p:txBody>
          <a:bodyPr/>
          <a:lstStyle/>
          <a:p>
            <a:pPr>
              <a:defRPr/>
            </a:pPr>
            <a:fld id="{32F4AA78-9382-4683-9C6D-5132E9592F59}" type="slidenum">
              <a:rPr lang="ru-RU" b="0" smtClean="0"/>
              <a:pPr>
                <a:defRPr/>
              </a:pPr>
              <a:t>8</a:t>
            </a:fld>
            <a:endParaRPr lang="ru-RU" b="0" dirty="0"/>
          </a:p>
        </p:txBody>
      </p:sp>
      <p:sp>
        <p:nvSpPr>
          <p:cNvPr id="20484" name="TextBox 8"/>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graphicFrame>
        <p:nvGraphicFramePr>
          <p:cNvPr id="17438" name="Group 30"/>
          <p:cNvGraphicFramePr>
            <a:graphicFrameLocks noGrp="1"/>
          </p:cNvGraphicFramePr>
          <p:nvPr>
            <p:extLst>
              <p:ext uri="{D42A27DB-BD31-4B8C-83A1-F6EECF244321}">
                <p14:modId xmlns:p14="http://schemas.microsoft.com/office/powerpoint/2010/main" val="202568154"/>
              </p:ext>
            </p:extLst>
          </p:nvPr>
        </p:nvGraphicFramePr>
        <p:xfrm>
          <a:off x="249238" y="1390650"/>
          <a:ext cx="8459787" cy="2304288"/>
        </p:xfrm>
        <a:graphic>
          <a:graphicData uri="http://schemas.openxmlformats.org/drawingml/2006/table">
            <a:tbl>
              <a:tblPr/>
              <a:tblGrid>
                <a:gridCol w="3429000"/>
                <a:gridCol w="5030787"/>
              </a:tblGrid>
              <a:tr h="3952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rgbClr val="666666"/>
                          </a:solidFill>
                          <a:effectLst/>
                          <a:latin typeface="Arial" charset="0"/>
                          <a:cs typeface="Arial" charset="0"/>
                        </a:rPr>
                        <a:t>Страховая сумма</a:t>
                      </a:r>
                    </a:p>
                  </a:txBody>
                  <a:tcP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rgbClr val="666666"/>
                          </a:solidFill>
                          <a:effectLst/>
                          <a:latin typeface="Arial" charset="0"/>
                          <a:cs typeface="Arial" charset="0"/>
                        </a:rPr>
                        <a:t>не менее 80% страховой стоимости сельскохозяйственных животных</a:t>
                      </a:r>
                    </a:p>
                  </a:txBody>
                  <a:tcP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tx2"/>
                    </a:solidFill>
                  </a:tcPr>
                </a:tc>
              </a:tr>
              <a:tr h="2397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kern="1200" cap="none" normalizeH="0" baseline="0" smtClean="0">
                          <a:ln>
                            <a:noFill/>
                          </a:ln>
                          <a:solidFill>
                            <a:srgbClr val="666666"/>
                          </a:solidFill>
                          <a:effectLst/>
                          <a:latin typeface="Arial" charset="0"/>
                          <a:ea typeface="+mn-ea"/>
                          <a:cs typeface="Arial" charset="0"/>
                        </a:rPr>
                        <a:t>Страховой тариф</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kern="1200" cap="none" normalizeH="0" baseline="0" dirty="0" smtClean="0">
                          <a:ln>
                            <a:noFill/>
                          </a:ln>
                          <a:solidFill>
                            <a:srgbClr val="666666"/>
                          </a:solidFill>
                          <a:effectLst/>
                          <a:latin typeface="Arial" charset="0"/>
                          <a:ea typeface="+mn-ea"/>
                          <a:cs typeface="Arial" charset="0"/>
                        </a:rPr>
                        <a:t>соответствует ставке для расчета субсидий при соответствующем размере участия страхователя в риске (безусловной франшизы)</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42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smtClean="0">
                          <a:ln>
                            <a:noFill/>
                          </a:ln>
                          <a:solidFill>
                            <a:srgbClr val="666666"/>
                          </a:solidFill>
                          <a:effectLst/>
                          <a:latin typeface="Arial" charset="0"/>
                          <a:cs typeface="Arial" charset="0"/>
                        </a:rPr>
                        <a:t>Участие страхователя в риске (безусловная франшиза)</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rgbClr val="666666"/>
                          </a:solidFill>
                          <a:effectLst/>
                          <a:latin typeface="Arial" charset="0"/>
                          <a:cs typeface="Arial" charset="0"/>
                        </a:rPr>
                        <a:t>от 0 до </a:t>
                      </a:r>
                      <a:r>
                        <a:rPr kumimoji="0" lang="ru-RU" sz="1200" b="0" i="0" u="none" strike="noStrike" cap="none" normalizeH="0" baseline="0" dirty="0" smtClean="0">
                          <a:ln>
                            <a:noFill/>
                          </a:ln>
                          <a:solidFill>
                            <a:srgbClr val="666666"/>
                          </a:solidFill>
                          <a:effectLst/>
                          <a:latin typeface="Arial" charset="0"/>
                          <a:cs typeface="Arial" charset="0"/>
                        </a:rPr>
                        <a:t>30</a:t>
                      </a:r>
                      <a:r>
                        <a:rPr kumimoji="0" lang="ru-RU" sz="1200" b="0" i="0" u="none" strike="noStrike" cap="none" normalizeH="0" baseline="0" dirty="0" smtClean="0">
                          <a:ln>
                            <a:noFill/>
                          </a:ln>
                          <a:solidFill>
                            <a:srgbClr val="666666"/>
                          </a:solidFill>
                          <a:effectLst/>
                          <a:latin typeface="Arial" charset="0"/>
                          <a:cs typeface="Arial" charset="0"/>
                        </a:rPr>
                        <a:t>% с шагом 5%</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rgbClr val="666666"/>
                          </a:solidFill>
                          <a:effectLst/>
                          <a:latin typeface="Arial" charset="0"/>
                          <a:cs typeface="Arial" charset="0"/>
                        </a:rPr>
                        <a:t>устанавливается в процентах от страховой суммы по половозрастной группе животных</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r>
              <a:tr h="62706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smtClean="0">
                          <a:ln>
                            <a:noFill/>
                          </a:ln>
                          <a:solidFill>
                            <a:srgbClr val="666666"/>
                          </a:solidFill>
                          <a:effectLst/>
                          <a:latin typeface="Arial" charset="0"/>
                          <a:cs typeface="Arial" charset="0"/>
                        </a:rPr>
                        <a:t>Оплата страховой премии</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rgbClr val="666666"/>
                          </a:solidFill>
                          <a:effectLst/>
                          <a:latin typeface="Arial" charset="0"/>
                          <a:cs typeface="Arial" charset="0"/>
                        </a:rPr>
                        <a:t>50% премии оплачивает Страхователь;</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rgbClr val="666666"/>
                          </a:solidFill>
                          <a:effectLst/>
                          <a:latin typeface="Arial" charset="0"/>
                          <a:cs typeface="Arial" charset="0"/>
                        </a:rPr>
                        <a:t>50% премии оплачивает государство;</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ru-RU" sz="1200" b="0" i="0" u="none" strike="noStrike" cap="none" normalizeH="0" baseline="0" dirty="0" smtClean="0">
                          <a:ln>
                            <a:noFill/>
                          </a:ln>
                          <a:solidFill>
                            <a:srgbClr val="666666"/>
                          </a:solidFill>
                          <a:effectLst/>
                          <a:latin typeface="Arial" charset="0"/>
                          <a:cs typeface="Arial" charset="0"/>
                        </a:rPr>
                        <a:t>рассрочка – не более 45 календарных дней</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20505" name="Rectangle 4"/>
          <p:cNvSpPr txBox="1">
            <a:spLocks noChangeArrowheads="1"/>
          </p:cNvSpPr>
          <p:nvPr/>
        </p:nvSpPr>
        <p:spPr bwMode="auto">
          <a:xfrm>
            <a:off x="188913" y="3505200"/>
            <a:ext cx="8520112" cy="2947988"/>
          </a:xfrm>
          <a:prstGeom prst="rect">
            <a:avLst/>
          </a:prstGeom>
          <a:noFill/>
          <a:ln w="9525">
            <a:noFill/>
            <a:miter lim="800000"/>
            <a:headEnd/>
            <a:tailEnd/>
          </a:ln>
        </p:spPr>
        <p:txBody>
          <a:bodyPr/>
          <a:lstStyle/>
          <a:p>
            <a:pPr indent="180975" algn="just">
              <a:spcBef>
                <a:spcPct val="20000"/>
              </a:spcBef>
            </a:pPr>
            <a:r>
              <a:rPr lang="ru-RU" sz="1000" b="1">
                <a:solidFill>
                  <a:srgbClr val="9E0918"/>
                </a:solidFill>
              </a:rPr>
              <a:t>ОБЩИЕ ТРЕБОВАНИЯ:</a:t>
            </a:r>
          </a:p>
          <a:p>
            <a:pPr indent="180975" algn="just">
              <a:spcBef>
                <a:spcPct val="20000"/>
              </a:spcBef>
              <a:buFontTx/>
              <a:buChar char="•"/>
            </a:pPr>
            <a:r>
              <a:rPr lang="ru-RU" sz="1200">
                <a:solidFill>
                  <a:srgbClr val="666666"/>
                </a:solidFill>
              </a:rPr>
              <a:t>договор должен быть заключен в отношении объектов страхования, указанных в  Плане сельскохозяйственного страхования на соответствующий год (см. объекты страхования);</a:t>
            </a:r>
          </a:p>
          <a:p>
            <a:pPr indent="180975" algn="just">
              <a:spcBef>
                <a:spcPct val="20000"/>
              </a:spcBef>
              <a:buFontTx/>
              <a:buChar char="•"/>
            </a:pPr>
            <a:r>
              <a:rPr lang="ru-RU" sz="1200">
                <a:solidFill>
                  <a:srgbClr val="666666"/>
                </a:solidFill>
              </a:rPr>
              <a:t>договором страхования должно быть предусмотрено условие о не возможности его прекращения до наступления срока, на который он был заключен, за исключением случая, предусмотренного ст. 958 ГК РФ;</a:t>
            </a:r>
          </a:p>
          <a:p>
            <a:pPr indent="180975" algn="just">
              <a:spcBef>
                <a:spcPct val="20000"/>
              </a:spcBef>
              <a:buFontTx/>
              <a:buChar char="•"/>
            </a:pPr>
            <a:r>
              <a:rPr lang="ru-RU" sz="1200">
                <a:solidFill>
                  <a:srgbClr val="666666"/>
                </a:solidFill>
              </a:rPr>
              <a:t>страховая стоимость, размер утраты (гибели) должен определяться в соответствии с методикой, утвержденной Приказом МСХ от 14.03.2013г. №133</a:t>
            </a:r>
            <a:endParaRPr lang="en-US" sz="1200">
              <a:solidFill>
                <a:srgbClr val="666666"/>
              </a:solidFill>
            </a:endParaRPr>
          </a:p>
          <a:p>
            <a:pPr indent="180975" algn="just">
              <a:spcBef>
                <a:spcPct val="20000"/>
              </a:spcBef>
            </a:pPr>
            <a:r>
              <a:rPr lang="ru-RU" sz="1000" b="1">
                <a:solidFill>
                  <a:srgbClr val="9E0918"/>
                </a:solidFill>
              </a:rPr>
              <a:t>ТРЕБОВАНИЯ К ДОГОВОРАМ СТРАХОВАНИЯ УРОЖАЯ:</a:t>
            </a:r>
          </a:p>
          <a:p>
            <a:pPr indent="180975" algn="just">
              <a:lnSpc>
                <a:spcPct val="90000"/>
              </a:lnSpc>
              <a:spcBef>
                <a:spcPct val="20000"/>
              </a:spcBef>
              <a:buFontTx/>
              <a:buChar char="•"/>
            </a:pPr>
            <a:r>
              <a:rPr lang="ru-RU" sz="1200">
                <a:solidFill>
                  <a:srgbClr val="666666"/>
                </a:solidFill>
              </a:rPr>
              <a:t>договор страхования должен быть заключен в отношении урожая культур, посадок многолетних насаждений на всей площади земельных участков, на которых они выращиваются;</a:t>
            </a:r>
            <a:endParaRPr lang="en-US" sz="1200">
              <a:solidFill>
                <a:srgbClr val="666666"/>
              </a:solidFill>
            </a:endParaRPr>
          </a:p>
          <a:p>
            <a:pPr indent="180975" algn="just">
              <a:lnSpc>
                <a:spcPct val="90000"/>
              </a:lnSpc>
              <a:spcBef>
                <a:spcPct val="20000"/>
              </a:spcBef>
              <a:buFontTx/>
              <a:buChar char="•"/>
            </a:pPr>
            <a:r>
              <a:rPr lang="ru-RU" sz="1200">
                <a:solidFill>
                  <a:srgbClr val="666666"/>
                </a:solidFill>
              </a:rPr>
              <a:t>договор страхования должен быть заключен не позднее 15 дней после окончания сева или посадки сельскохозяйственной культуры</a:t>
            </a:r>
          </a:p>
          <a:p>
            <a:pPr indent="180975" algn="just">
              <a:spcBef>
                <a:spcPct val="20000"/>
              </a:spcBef>
            </a:pPr>
            <a:r>
              <a:rPr lang="ru-RU" sz="1000" b="1">
                <a:solidFill>
                  <a:srgbClr val="9E0918"/>
                </a:solidFill>
              </a:rPr>
              <a:t>ТРЕБОВАНИЯ К ДОГОВОРАМ СТРАХОВАНИЯ ЖИВОТНЫХ:</a:t>
            </a:r>
          </a:p>
          <a:p>
            <a:pPr indent="180975" algn="just">
              <a:buFontTx/>
              <a:buChar char="•"/>
            </a:pPr>
            <a:r>
              <a:rPr lang="ru-RU" sz="1000">
                <a:solidFill>
                  <a:srgbClr val="666666"/>
                </a:solidFill>
              </a:rPr>
              <a:t> </a:t>
            </a:r>
            <a:r>
              <a:rPr lang="ru-RU" sz="1200">
                <a:solidFill>
                  <a:srgbClr val="666666"/>
                </a:solidFill>
              </a:rPr>
              <a:t>договор должен быть заключен на все имеющееся поголовье данного вида животных, подлежащих страхованию;</a:t>
            </a:r>
          </a:p>
          <a:p>
            <a:pPr indent="180975" algn="just">
              <a:buFontTx/>
              <a:buChar char="•"/>
            </a:pPr>
            <a:r>
              <a:rPr lang="ru-RU" sz="1200">
                <a:solidFill>
                  <a:srgbClr val="666666"/>
                </a:solidFill>
              </a:rPr>
              <a:t>договор  должен быть заключен на срок не менее 1 года</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506" name="Заголовок 3"/>
          <p:cNvSpPr>
            <a:spLocks noGrp="1"/>
          </p:cNvSpPr>
          <p:nvPr>
            <p:ph type="ctrTitle" sz="quarter"/>
          </p:nvPr>
        </p:nvSpPr>
        <p:spPr bwMode="auto">
          <a:xfrm>
            <a:off x="149225" y="206375"/>
            <a:ext cx="7402513" cy="1004888"/>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ru-RU" smtClean="0"/>
              <a:t>Порядок определения страховой стоимости</a:t>
            </a:r>
          </a:p>
        </p:txBody>
      </p:sp>
      <p:sp>
        <p:nvSpPr>
          <p:cNvPr id="3" name="Номер слайда 2"/>
          <p:cNvSpPr>
            <a:spLocks noGrp="1"/>
          </p:cNvSpPr>
          <p:nvPr>
            <p:ph type="sldNum" sz="quarter" idx="10"/>
          </p:nvPr>
        </p:nvSpPr>
        <p:spPr/>
        <p:txBody>
          <a:bodyPr/>
          <a:lstStyle/>
          <a:p>
            <a:pPr>
              <a:defRPr/>
            </a:pPr>
            <a:fld id="{A8407CB6-1A63-4A01-AC15-08DBAE533085}" type="slidenum">
              <a:rPr lang="ru-RU" b="0" smtClean="0"/>
              <a:pPr>
                <a:defRPr/>
              </a:pPr>
              <a:t>9</a:t>
            </a:fld>
            <a:endParaRPr lang="ru-RU" b="0" dirty="0"/>
          </a:p>
        </p:txBody>
      </p:sp>
      <p:sp>
        <p:nvSpPr>
          <p:cNvPr id="21508" name="TextBox 8"/>
          <p:cNvSpPr txBox="1">
            <a:spLocks noChangeArrowheads="1"/>
          </p:cNvSpPr>
          <p:nvPr/>
        </p:nvSpPr>
        <p:spPr bwMode="auto">
          <a:xfrm>
            <a:off x="136525" y="6569075"/>
            <a:ext cx="2355850" cy="230188"/>
          </a:xfrm>
          <a:prstGeom prst="rect">
            <a:avLst/>
          </a:prstGeom>
          <a:noFill/>
          <a:ln w="9525">
            <a:noFill/>
            <a:miter lim="800000"/>
            <a:headEnd/>
            <a:tailEnd/>
          </a:ln>
        </p:spPr>
        <p:txBody>
          <a:bodyPr>
            <a:spAutoFit/>
          </a:bodyPr>
          <a:lstStyle/>
          <a:p>
            <a:r>
              <a:rPr lang="ru-RU" sz="900" dirty="0">
                <a:solidFill>
                  <a:srgbClr val="666666"/>
                </a:solidFill>
              </a:rPr>
              <a:t>© </a:t>
            </a:r>
            <a:r>
              <a:rPr lang="ru-RU" sz="900" dirty="0" smtClean="0">
                <a:solidFill>
                  <a:srgbClr val="666666"/>
                </a:solidFill>
              </a:rPr>
              <a:t>2015 </a:t>
            </a:r>
            <a:r>
              <a:rPr lang="ru-RU" sz="900" dirty="0">
                <a:solidFill>
                  <a:srgbClr val="666666"/>
                </a:solidFill>
              </a:rPr>
              <a:t>«Росгосстрах»</a:t>
            </a:r>
          </a:p>
        </p:txBody>
      </p:sp>
      <p:sp>
        <p:nvSpPr>
          <p:cNvPr id="21509" name="Rectangle 3"/>
          <p:cNvSpPr txBox="1">
            <a:spLocks noChangeArrowheads="1"/>
          </p:cNvSpPr>
          <p:nvPr/>
        </p:nvSpPr>
        <p:spPr bwMode="auto">
          <a:xfrm>
            <a:off x="152400" y="1303338"/>
            <a:ext cx="8829675" cy="5094287"/>
          </a:xfrm>
          <a:prstGeom prst="rect">
            <a:avLst/>
          </a:prstGeom>
          <a:noFill/>
          <a:ln w="9525">
            <a:noFill/>
            <a:miter lim="800000"/>
            <a:headEnd/>
            <a:tailEnd/>
          </a:ln>
        </p:spPr>
        <p:txBody>
          <a:bodyPr/>
          <a:lstStyle/>
          <a:p>
            <a:pPr algn="just">
              <a:lnSpc>
                <a:spcPct val="80000"/>
              </a:lnSpc>
              <a:spcBef>
                <a:spcPct val="20000"/>
              </a:spcBef>
            </a:pPr>
            <a:r>
              <a:rPr lang="ru-RU" sz="1200" b="1">
                <a:solidFill>
                  <a:srgbClr val="9E0918"/>
                </a:solidFill>
              </a:rPr>
              <a:t>При страхование урожая сельскохозяйственных культур:</a:t>
            </a:r>
          </a:p>
          <a:p>
            <a:endParaRPr lang="ru-RU" sz="1200" b="1">
              <a:solidFill>
                <a:srgbClr val="9E0918"/>
              </a:solidFill>
            </a:endParaRPr>
          </a:p>
          <a:p>
            <a:r>
              <a:rPr lang="ru-RU" sz="1200" b="1">
                <a:solidFill>
                  <a:srgbClr val="666666"/>
                </a:solidFill>
              </a:rPr>
              <a:t>	    </a:t>
            </a:r>
            <a:r>
              <a:rPr lang="ru-RU" sz="1200">
                <a:solidFill>
                  <a:srgbClr val="666666"/>
                </a:solidFill>
              </a:rPr>
              <a:t>, где</a:t>
            </a:r>
            <a:r>
              <a:rPr lang="ru-RU" sz="1200" b="1">
                <a:solidFill>
                  <a:srgbClr val="666666"/>
                </a:solidFill>
              </a:rPr>
              <a:t>:</a:t>
            </a:r>
          </a:p>
          <a:p>
            <a:pPr algn="just"/>
            <a:r>
              <a:rPr lang="ru-RU" sz="1200">
                <a:solidFill>
                  <a:srgbClr val="666666"/>
                </a:solidFill>
              </a:rPr>
              <a:t>С</a:t>
            </a:r>
            <a:r>
              <a:rPr lang="ru-RU" sz="1000">
                <a:solidFill>
                  <a:srgbClr val="666666"/>
                </a:solidFill>
              </a:rPr>
              <a:t>с</a:t>
            </a:r>
            <a:r>
              <a:rPr lang="ru-RU" sz="1200">
                <a:solidFill>
                  <a:srgbClr val="666666"/>
                </a:solidFill>
              </a:rPr>
              <a:t> (руб.) - страховая стоимость урожая конкретной сельскохозяйственной культуры;</a:t>
            </a:r>
          </a:p>
          <a:p>
            <a:pPr algn="just"/>
            <a:r>
              <a:rPr lang="ru-RU" sz="1200">
                <a:solidFill>
                  <a:srgbClr val="666666"/>
                </a:solidFill>
              </a:rPr>
              <a:t>Q (руб./ц) - средняя цена производителей соответствующего основного вида продукции растениеводства по конкретной сельскохозяйственной культуре, сложившаяся по субъекту Российской Федерации за год, предшествующий году заключения договора сельскохозяйственного страхования, по данным Федеральной службы государственной статистики, а по кормовым культурам - по фактической себестоимости, сложившейся у сельскохозяйственного товаропроизводителя за год, предшествующий году заключения договора сельскохозяйственного страхования.</a:t>
            </a:r>
          </a:p>
          <a:p>
            <a:pPr algn="just"/>
            <a:r>
              <a:rPr lang="en-US" sz="1200">
                <a:solidFill>
                  <a:srgbClr val="666666"/>
                </a:solidFill>
              </a:rPr>
              <a:t>U</a:t>
            </a:r>
            <a:r>
              <a:rPr lang="ru-RU" sz="1200">
                <a:solidFill>
                  <a:srgbClr val="666666"/>
                </a:solidFill>
              </a:rPr>
              <a:t>р(ц) - планируемый урожай конкретной сельскохозяйственной культуры, определяемый как произведение размера посевной (посадочной) площади под конкретной сельскохозяйственной культурой в текущем году и средней урожайности данной культуры с посевной (посадочной) площади, сложившейся за 5 лет, предшествующих году заключения договора страхования</a:t>
            </a:r>
          </a:p>
          <a:p>
            <a:endParaRPr lang="ru-RU" sz="1200">
              <a:solidFill>
                <a:srgbClr val="666666"/>
              </a:solidFill>
            </a:endParaRPr>
          </a:p>
          <a:p>
            <a:r>
              <a:rPr lang="ru-RU" sz="1200" b="1">
                <a:solidFill>
                  <a:srgbClr val="9E0918"/>
                </a:solidFill>
              </a:rPr>
              <a:t>При страховании посадок многолетних насаждений:</a:t>
            </a:r>
          </a:p>
          <a:p>
            <a:r>
              <a:rPr lang="ru-RU" sz="1200">
                <a:solidFill>
                  <a:srgbClr val="666666"/>
                </a:solidFill>
              </a:rPr>
              <a:t>в отношении многолетних насаждений в плодоносящем возрасте – по балансовой стоимости посадок многолетних насаждений  за вычетом износа;</a:t>
            </a:r>
          </a:p>
          <a:p>
            <a:r>
              <a:rPr lang="ru-RU" sz="1200">
                <a:solidFill>
                  <a:srgbClr val="666666"/>
                </a:solidFill>
              </a:rPr>
              <a:t>в отношении многолетних насаждений в неплодоносящем возрасте – по сумме затрат на выращивание посадок многолетних насаждений.</a:t>
            </a:r>
          </a:p>
        </p:txBody>
      </p:sp>
      <p:pic>
        <p:nvPicPr>
          <p:cNvPr id="21510" name="Picture 7"/>
          <p:cNvPicPr>
            <a:picLocks noChangeAspect="1" noChangeArrowheads="1"/>
          </p:cNvPicPr>
          <p:nvPr/>
        </p:nvPicPr>
        <p:blipFill>
          <a:blip r:embed="rId3" cstate="print"/>
          <a:srcRect/>
          <a:stretch>
            <a:fillRect/>
          </a:stretch>
        </p:blipFill>
        <p:spPr bwMode="auto">
          <a:xfrm>
            <a:off x="395288" y="1628775"/>
            <a:ext cx="857250" cy="24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46хк-Приложение №1 (2)">
  <a:themeElements>
    <a:clrScheme name="RGS">
      <a:dk1>
        <a:sysClr val="windowText" lastClr="000000"/>
      </a:dk1>
      <a:lt1>
        <a:srgbClr val="FFFFFF"/>
      </a:lt1>
      <a:dk2>
        <a:srgbClr val="F2E9DB"/>
      </a:dk2>
      <a:lt2>
        <a:srgbClr val="FFFFFF"/>
      </a:lt2>
      <a:accent1>
        <a:srgbClr val="9E0918"/>
      </a:accent1>
      <a:accent2>
        <a:srgbClr val="B13A46"/>
      </a:accent2>
      <a:accent3>
        <a:srgbClr val="C56B74"/>
      </a:accent3>
      <a:accent4>
        <a:srgbClr val="D89DA3"/>
      </a:accent4>
      <a:accent5>
        <a:srgbClr val="ECCED1"/>
      </a:accent5>
      <a:accent6>
        <a:srgbClr val="CCA771"/>
      </a:accent6>
      <a:hlink>
        <a:srgbClr val="BF914D"/>
      </a:hlink>
      <a:folHlink>
        <a:srgbClr val="858585"/>
      </a:folHlink>
    </a:clrScheme>
    <a:fontScheme name="Titl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lnDef>
  </a:objectDefaults>
  <a:extraClrSchemeLst>
    <a:extraClrScheme>
      <a:clrScheme name="Title 1">
        <a:dk1>
          <a:srgbClr val="000000"/>
        </a:dk1>
        <a:lt1>
          <a:srgbClr val="FFFFFF"/>
        </a:lt1>
        <a:dk2>
          <a:srgbClr val="FFFFCC"/>
        </a:dk2>
        <a:lt2>
          <a:srgbClr val="996633"/>
        </a:lt2>
        <a:accent1>
          <a:srgbClr val="9E0918"/>
        </a:accent1>
        <a:accent2>
          <a:srgbClr val="333399"/>
        </a:accent2>
        <a:accent3>
          <a:srgbClr val="FFFFFF"/>
        </a:accent3>
        <a:accent4>
          <a:srgbClr val="000000"/>
        </a:accent4>
        <a:accent5>
          <a:srgbClr val="CCAAAB"/>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2">
        <a:dk1>
          <a:srgbClr val="000000"/>
        </a:dk1>
        <a:lt1>
          <a:srgbClr val="FFFFFF"/>
        </a:lt1>
        <a:dk2>
          <a:srgbClr val="000000"/>
        </a:dk2>
        <a:lt2>
          <a:srgbClr val="996633"/>
        </a:lt2>
        <a:accent1>
          <a:srgbClr val="9E0918"/>
        </a:accent1>
        <a:accent2>
          <a:srgbClr val="333399"/>
        </a:accent2>
        <a:accent3>
          <a:srgbClr val="FFFFFF"/>
        </a:accent3>
        <a:accent4>
          <a:srgbClr val="000000"/>
        </a:accent4>
        <a:accent5>
          <a:srgbClr val="CCAAAB"/>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3">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itle 4">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5">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6">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8">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9">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10">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11">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13">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46хк-Приложение №1 (2)</Template>
  <TotalTime>992</TotalTime>
  <Words>2116</Words>
  <Application>Microsoft Office PowerPoint</Application>
  <PresentationFormat>Экран (4:3)</PresentationFormat>
  <Paragraphs>237</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46хк-Приложение №1 (2)</vt:lpstr>
      <vt:lpstr>Презентация PowerPoint</vt:lpstr>
      <vt:lpstr>Презентация PowerPoint</vt:lpstr>
      <vt:lpstr>Законодательная и  нормативно-правовая база</vt:lpstr>
      <vt:lpstr>Субъекты страхования</vt:lpstr>
      <vt:lpstr>Презентация PowerPoint</vt:lpstr>
      <vt:lpstr>Презентация PowerPoint</vt:lpstr>
      <vt:lpstr>Страховые риски и страховые случаи</vt:lpstr>
      <vt:lpstr>Условия страхования. Требования к договору страхования</vt:lpstr>
      <vt:lpstr>Порядок определения страховой стоимости</vt:lpstr>
      <vt:lpstr>Порядок определения страховой стоимости</vt:lpstr>
      <vt:lpstr>Порядок определения размера утраты (гибели)</vt:lpstr>
      <vt:lpstr>Порядок определения размера утраты (гибели)</vt:lpstr>
      <vt:lpstr>Информация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  в одну или две строки</dc:title>
  <dc:creator>Перекрест Вадим Владимирович</dc:creator>
  <cp:lastModifiedBy>Блинков Олег Николаевич (Oleg Blinkov)</cp:lastModifiedBy>
  <cp:revision>57</cp:revision>
  <cp:lastPrinted>2011-12-06T14:26:21Z</cp:lastPrinted>
  <dcterms:created xsi:type="dcterms:W3CDTF">2012-12-12T08:43:15Z</dcterms:created>
  <dcterms:modified xsi:type="dcterms:W3CDTF">2015-07-13T14:36:38Z</dcterms:modified>
</cp:coreProperties>
</file>