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1"/>
  </p:notesMasterIdLst>
  <p:sldIdLst>
    <p:sldId id="275" r:id="rId2"/>
    <p:sldId id="292" r:id="rId3"/>
    <p:sldId id="293" r:id="rId4"/>
    <p:sldId id="258" r:id="rId5"/>
    <p:sldId id="257" r:id="rId6"/>
    <p:sldId id="283" r:id="rId7"/>
    <p:sldId id="278" r:id="rId8"/>
    <p:sldId id="294" r:id="rId9"/>
    <p:sldId id="295" r:id="rId10"/>
    <p:sldId id="265" r:id="rId11"/>
    <p:sldId id="290" r:id="rId12"/>
    <p:sldId id="280" r:id="rId13"/>
    <p:sldId id="279" r:id="rId14"/>
    <p:sldId id="281" r:id="rId15"/>
    <p:sldId id="285" r:id="rId16"/>
    <p:sldId id="291" r:id="rId17"/>
    <p:sldId id="286" r:id="rId18"/>
    <p:sldId id="287" r:id="rId19"/>
    <p:sldId id="288" r:id="rId20"/>
    <p:sldId id="289" r:id="rId21"/>
    <p:sldId id="273" r:id="rId22"/>
    <p:sldId id="266" r:id="rId23"/>
    <p:sldId id="264" r:id="rId24"/>
    <p:sldId id="263" r:id="rId25"/>
    <p:sldId id="267" r:id="rId26"/>
    <p:sldId id="270" r:id="rId27"/>
    <p:sldId id="268" r:id="rId28"/>
    <p:sldId id="271" r:id="rId29"/>
    <p:sldId id="269" r:id="rId3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C8DA"/>
    <a:srgbClr val="9900CC"/>
    <a:srgbClr val="BCF6CA"/>
    <a:srgbClr val="CC66FF"/>
    <a:srgbClr val="0EF224"/>
    <a:srgbClr val="FFFF66"/>
    <a:srgbClr val="FF99FF"/>
    <a:srgbClr val="FF0066"/>
    <a:srgbClr val="0CD61F"/>
    <a:srgbClr val="F99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5771904"/>
        <c:axId val="56673024"/>
        <c:axId val="66389760"/>
      </c:bar3DChart>
      <c:catAx>
        <c:axId val="55771904"/>
        <c:scaling>
          <c:orientation val="minMax"/>
        </c:scaling>
        <c:delete val="0"/>
        <c:axPos val="b"/>
        <c:majorTickMark val="out"/>
        <c:minorTickMark val="none"/>
        <c:tickLblPos val="nextTo"/>
        <c:crossAx val="56673024"/>
        <c:crosses val="autoZero"/>
        <c:auto val="1"/>
        <c:lblAlgn val="ctr"/>
        <c:lblOffset val="100"/>
        <c:noMultiLvlLbl val="0"/>
      </c:catAx>
      <c:valAx>
        <c:axId val="56673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771904"/>
        <c:crosses val="autoZero"/>
        <c:crossBetween val="between"/>
      </c:valAx>
      <c:serAx>
        <c:axId val="66389760"/>
        <c:scaling>
          <c:orientation val="minMax"/>
        </c:scaling>
        <c:delete val="0"/>
        <c:axPos val="b"/>
        <c:majorTickMark val="out"/>
        <c:minorTickMark val="none"/>
        <c:tickLblPos val="nextTo"/>
        <c:crossAx val="5667302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224832"/>
        <c:axId val="167226368"/>
        <c:axId val="166370816"/>
      </c:bar3DChart>
      <c:catAx>
        <c:axId val="167224832"/>
        <c:scaling>
          <c:orientation val="minMax"/>
        </c:scaling>
        <c:delete val="0"/>
        <c:axPos val="b"/>
        <c:majorTickMark val="out"/>
        <c:minorTickMark val="none"/>
        <c:tickLblPos val="nextTo"/>
        <c:crossAx val="167226368"/>
        <c:crosses val="autoZero"/>
        <c:auto val="1"/>
        <c:lblAlgn val="ctr"/>
        <c:lblOffset val="100"/>
        <c:noMultiLvlLbl val="0"/>
      </c:catAx>
      <c:valAx>
        <c:axId val="167226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7224832"/>
        <c:crosses val="autoZero"/>
        <c:crossBetween val="between"/>
      </c:valAx>
      <c:serAx>
        <c:axId val="166370816"/>
        <c:scaling>
          <c:orientation val="minMax"/>
        </c:scaling>
        <c:delete val="0"/>
        <c:axPos val="b"/>
        <c:majorTickMark val="out"/>
        <c:minorTickMark val="none"/>
        <c:tickLblPos val="nextTo"/>
        <c:crossAx val="16722636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027159800876549E-2"/>
          <c:y val="4.9089025144941692E-2"/>
          <c:w val="0.67337952787854494"/>
          <c:h val="0.722007320370008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взимаемый в связи с применением патентной системы налогообложения</c:v>
                </c:pt>
              </c:strCache>
            </c:strRef>
          </c:tx>
          <c:spPr>
            <a:solidFill>
              <a:srgbClr val="0EF224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факт 2016 года</c:v>
                </c:pt>
                <c:pt idx="1">
                  <c:v>факт 2017 года</c:v>
                </c:pt>
                <c:pt idx="2">
                  <c:v>план2018 года</c:v>
                </c:pt>
                <c:pt idx="3">
                  <c:v>план 2019 года</c:v>
                </c:pt>
                <c:pt idx="4">
                  <c:v>план 2020 года</c:v>
                </c:pt>
                <c:pt idx="5">
                  <c:v>план 2021 года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1.8</c:v>
                </c:pt>
                <c:pt idx="1">
                  <c:v>2.6</c:v>
                </c:pt>
                <c:pt idx="2">
                  <c:v>1.7</c:v>
                </c:pt>
                <c:pt idx="3">
                  <c:v>2.8</c:v>
                </c:pt>
                <c:pt idx="4">
                  <c:v>3</c:v>
                </c:pt>
                <c:pt idx="5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10-4E04-987C-AEBE08E813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факт 2016 года</c:v>
                </c:pt>
                <c:pt idx="1">
                  <c:v>факт 2017 года</c:v>
                </c:pt>
                <c:pt idx="2">
                  <c:v>план2018 года</c:v>
                </c:pt>
                <c:pt idx="3">
                  <c:v>план 2019 года</c:v>
                </c:pt>
                <c:pt idx="4">
                  <c:v>план 2020 года</c:v>
                </c:pt>
                <c:pt idx="5">
                  <c:v>план 2021 года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0.7</c:v>
                </c:pt>
                <c:pt idx="1">
                  <c:v>0.7</c:v>
                </c:pt>
                <c:pt idx="2">
                  <c:v>0.5</c:v>
                </c:pt>
                <c:pt idx="3">
                  <c:v>0.8</c:v>
                </c:pt>
                <c:pt idx="4">
                  <c:v>0.9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10-4E04-987C-AEBE08E813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факт 2016 года</c:v>
                </c:pt>
                <c:pt idx="1">
                  <c:v>факт 2017 года</c:v>
                </c:pt>
                <c:pt idx="2">
                  <c:v>план2018 года</c:v>
                </c:pt>
                <c:pt idx="3">
                  <c:v>план 2019 года</c:v>
                </c:pt>
                <c:pt idx="4">
                  <c:v>план 2020 года</c:v>
                </c:pt>
                <c:pt idx="5">
                  <c:v>план 2021 года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27.9</c:v>
                </c:pt>
                <c:pt idx="1">
                  <c:v>27.4</c:v>
                </c:pt>
                <c:pt idx="2">
                  <c:v>24.3</c:v>
                </c:pt>
                <c:pt idx="3">
                  <c:v>23.1</c:v>
                </c:pt>
                <c:pt idx="4">
                  <c:v>21.9</c:v>
                </c:pt>
                <c:pt idx="5">
                  <c:v>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36-42CF-9DAB-551C16FEF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128064"/>
        <c:axId val="167129856"/>
        <c:axId val="167212800"/>
      </c:bar3DChart>
      <c:catAx>
        <c:axId val="167128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67129856"/>
        <c:crosses val="autoZero"/>
        <c:auto val="1"/>
        <c:lblAlgn val="ctr"/>
        <c:lblOffset val="100"/>
        <c:noMultiLvlLbl val="0"/>
      </c:catAx>
      <c:valAx>
        <c:axId val="167129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67128064"/>
        <c:crosses val="autoZero"/>
        <c:crossBetween val="between"/>
      </c:valAx>
      <c:serAx>
        <c:axId val="167212800"/>
        <c:scaling>
          <c:orientation val="minMax"/>
        </c:scaling>
        <c:delete val="1"/>
        <c:axPos val="b"/>
        <c:majorTickMark val="out"/>
        <c:minorTickMark val="none"/>
        <c:tickLblPos val="nextTo"/>
        <c:crossAx val="167129856"/>
        <c:crosses val="autoZero"/>
      </c:serAx>
    </c:plotArea>
    <c:legend>
      <c:legendPos val="r"/>
      <c:layout>
        <c:manualLayout>
          <c:xMode val="edge"/>
          <c:yMode val="edge"/>
          <c:x val="0.68681800126962722"/>
          <c:y val="0.61755219529672334"/>
          <c:w val="0.31318199873037278"/>
          <c:h val="0.35166072242850621"/>
        </c:manualLayout>
      </c:layout>
      <c:overlay val="0"/>
      <c:txPr>
        <a:bodyPr/>
        <a:lstStyle/>
        <a:p>
          <a:pPr>
            <a:defRPr sz="1200" i="1">
              <a:solidFill>
                <a:schemeClr val="tx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36983019488484E-2"/>
          <c:y val="3.7184684550923809E-2"/>
          <c:w val="0.83404979204730822"/>
          <c:h val="0.8187030449165275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от использования имущества, находящегося в государственной и муниципальной собственности в бюджет города 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9900CC"/>
              </a:solidFill>
              <a:ln>
                <a:solidFill>
                  <a:srgbClr val="FFC000"/>
                </a:solidFill>
              </a:ln>
            </c:spPr>
          </c:marker>
          <c:dPt>
            <c:idx val="1"/>
            <c:bubble3D val="0"/>
            <c:spPr>
              <a:ln>
                <a:solidFill>
                  <a:srgbClr val="FF99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60-4DA6-B4D5-793933649694}"/>
              </c:ext>
            </c:extLst>
          </c:dPt>
          <c:dPt>
            <c:idx val="2"/>
            <c:bubble3D val="0"/>
            <c:spPr>
              <a:ln>
                <a:solidFill>
                  <a:srgbClr val="FF99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60-4DA6-B4D5-793933649694}"/>
              </c:ext>
            </c:extLst>
          </c:dPt>
          <c:dPt>
            <c:idx val="3"/>
            <c:bubble3D val="0"/>
            <c:spPr>
              <a:ln>
                <a:solidFill>
                  <a:srgbClr val="FF99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260-4DA6-B4D5-793933649694}"/>
              </c:ext>
            </c:extLst>
          </c:dPt>
          <c:dPt>
            <c:idx val="4"/>
            <c:bubble3D val="0"/>
            <c:spPr>
              <a:ln>
                <a:solidFill>
                  <a:srgbClr val="FF99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260-4DA6-B4D5-793933649694}"/>
              </c:ext>
            </c:extLst>
          </c:dPt>
          <c:dPt>
            <c:idx val="5"/>
            <c:bubble3D val="0"/>
            <c:spPr>
              <a:ln>
                <a:solidFill>
                  <a:srgbClr val="FF99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260-4DA6-B4D5-793933649694}"/>
              </c:ext>
            </c:extLst>
          </c:dPt>
          <c:dLbls>
            <c:dLbl>
              <c:idx val="0"/>
              <c:layout>
                <c:manualLayout>
                  <c:x val="-5.2913454064098489E-2"/>
                  <c:y val="-3.401579189834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260-4DA6-B4D5-793933649694}"/>
                </c:ext>
              </c:extLst>
            </c:dLbl>
            <c:dLbl>
              <c:idx val="1"/>
              <c:layout>
                <c:manualLayout>
                  <c:x val="-6.2362285146973222E-2"/>
                  <c:y val="-3.968509054807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60-4DA6-B4D5-793933649694}"/>
                </c:ext>
              </c:extLst>
            </c:dLbl>
            <c:dLbl>
              <c:idx val="2"/>
              <c:layout>
                <c:manualLayout>
                  <c:x val="-6.9921350013273001E-2"/>
                  <c:y val="-3.6850441223211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0-4DA6-B4D5-793933649694}"/>
                </c:ext>
              </c:extLst>
            </c:dLbl>
            <c:dLbl>
              <c:idx val="3"/>
              <c:layout>
                <c:manualLayout>
                  <c:x val="-5.8582752713823329E-2"/>
                  <c:y val="-3.6850441223211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60-4DA6-B4D5-793933649694}"/>
                </c:ext>
              </c:extLst>
            </c:dLbl>
            <c:dLbl>
              <c:idx val="4"/>
              <c:layout>
                <c:manualLayout>
                  <c:x val="-5.6692986497248382E-2"/>
                  <c:y val="-4.2519739872936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60-4DA6-B4D5-793933649694}"/>
                </c:ext>
              </c:extLst>
            </c:dLbl>
            <c:dLbl>
              <c:idx val="5"/>
              <c:layout>
                <c:manualLayout>
                  <c:x val="-3.968509054807387E-2"/>
                  <c:y val="-4.2519739872936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60-4DA6-B4D5-7939336496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2016 год</c:v>
                </c:pt>
                <c:pt idx="1">
                  <c:v>факт 2017 год</c:v>
                </c:pt>
                <c:pt idx="2">
                  <c:v>план 2018 года</c:v>
                </c:pt>
                <c:pt idx="3">
                  <c:v>план 2019 года</c:v>
                </c:pt>
                <c:pt idx="4">
                  <c:v>план 2020 года</c:v>
                </c:pt>
                <c:pt idx="5">
                  <c:v>план 2021 года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65465.7</c:v>
                </c:pt>
                <c:pt idx="1">
                  <c:v>57114.8</c:v>
                </c:pt>
                <c:pt idx="2">
                  <c:v>54634</c:v>
                </c:pt>
                <c:pt idx="3">
                  <c:v>59678.2</c:v>
                </c:pt>
                <c:pt idx="4">
                  <c:v>42269.7</c:v>
                </c:pt>
                <c:pt idx="5">
                  <c:v>41892.6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2260-4DA6-B4D5-793933649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630336"/>
        <c:axId val="167631872"/>
      </c:lineChart>
      <c:catAx>
        <c:axId val="167630336"/>
        <c:scaling>
          <c:orientation val="minMax"/>
        </c:scaling>
        <c:delete val="0"/>
        <c:axPos val="b"/>
        <c:majorGridlines>
          <c:spPr>
            <a:ln>
              <a:solidFill>
                <a:sysClr val="windowText" lastClr="000000">
                  <a:alpha val="62000"/>
                </a:sys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67631872"/>
        <c:crosses val="autoZero"/>
        <c:auto val="1"/>
        <c:lblAlgn val="ctr"/>
        <c:lblOffset val="100"/>
        <c:noMultiLvlLbl val="0"/>
      </c:catAx>
      <c:valAx>
        <c:axId val="167631872"/>
        <c:scaling>
          <c:orientation val="minMax"/>
        </c:scaling>
        <c:delete val="0"/>
        <c:axPos val="l"/>
        <c:majorGridlines>
          <c:spPr>
            <a:ln>
              <a:solidFill>
                <a:srgbClr val="073E87">
                  <a:lumMod val="75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73E87">
                <a:lumMod val="75000"/>
              </a:srgbClr>
            </a:solidFill>
          </a:ln>
        </c:spPr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67630336"/>
        <c:crosses val="autoZero"/>
        <c:crossBetween val="between"/>
      </c:valAx>
      <c:spPr>
        <a:ln>
          <a:solidFill>
            <a:srgbClr val="073E87">
              <a:lumMod val="75000"/>
            </a:srgb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Всего 2 506,9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</a:rPr>
              <a:t>млн.руб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c:rich>
      </c:tx>
      <c:layout>
        <c:manualLayout>
          <c:xMode val="edge"/>
          <c:yMode val="edge"/>
          <c:x val="0.21152505186867226"/>
          <c:y val="0.48722016998111323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2 506,9 млн.руб.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B3-45E2-A02B-05799135319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B3-45E2-A02B-057991353196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B3-45E2-A02B-057991353196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3B3-45E2-A02B-057991353196}"/>
              </c:ext>
            </c:extLst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3B3-45E2-A02B-057991353196}"/>
              </c:ext>
            </c:extLst>
          </c:dPt>
          <c:dPt>
            <c:idx val="8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3B3-45E2-A02B-057991353196}"/>
              </c:ext>
            </c:extLst>
          </c:dPt>
          <c:dPt>
            <c:idx val="11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3B3-45E2-A02B-057991353196}"/>
              </c:ext>
            </c:extLst>
          </c:dPt>
          <c:dPt>
            <c:idx val="12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3B3-45E2-A02B-057991353196}"/>
              </c:ext>
            </c:extLst>
          </c:dPt>
          <c:dPt>
            <c:idx val="13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3B3-45E2-A02B-057991353196}"/>
              </c:ext>
            </c:extLst>
          </c:dPt>
          <c:dPt>
            <c:idx val="14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3B3-45E2-A02B-057991353196}"/>
              </c:ext>
            </c:extLst>
          </c:dPt>
          <c:cat>
            <c:strRef>
              <c:f>Лист1!$A$2:$A$22</c:f>
              <c:strCache>
                <c:ptCount val="21"/>
                <c:pt idx="0">
                  <c:v>Развитие здравоохранения</c:v>
                </c:pt>
                <c:pt idx="1">
                  <c:v>Развитие муниципальной системы образования</c:v>
                </c:pt>
                <c:pt idx="2">
                  <c:v>Молодежь  Несветая</c:v>
                </c:pt>
                <c:pt idx="3">
                  <c:v>Социальная поддержка и социальное обслуживание жителей города</c:v>
                </c:pt>
                <c:pt idx="4">
                  <c:v>Доступная среда для инвалидов</c:v>
                </c:pt>
                <c:pt idx="5">
                  <c:v>Развитие жилищного строительства и обеспечение доступным и комфортным жильем</c:v>
                </c:pt>
                <c:pt idx="6">
                  <c:v>Обеспечение качественными ЖКХ услугами</c:v>
                </c:pt>
                <c:pt idx="7">
                  <c:v>Обеспечение общественного порядка</c:v>
                </c:pt>
                <c:pt idx="8">
                  <c:v>Защита населения и территории города от чрезвычайных ситуаций</c:v>
                </c:pt>
                <c:pt idx="9">
                  <c:v>Спартакиада длинною в жизнь</c:v>
                </c:pt>
                <c:pt idx="10">
                  <c:v>Развитие экономики</c:v>
                </c:pt>
                <c:pt idx="11">
                  <c:v>Информационное общество</c:v>
                </c:pt>
                <c:pt idx="12">
                  <c:v>Развитие транспортной системы</c:v>
                </c:pt>
                <c:pt idx="13">
                  <c:v>Сохранение и развитие культуры</c:v>
                </c:pt>
                <c:pt idx="14">
                  <c:v>Энергосбережение и повышение энергетической эффективности на территории</c:v>
                </c:pt>
                <c:pt idx="15">
                  <c:v>Управление муниципальными финансами</c:v>
                </c:pt>
                <c:pt idx="16">
                  <c:v>Управление муниципальной собственностью и земельными ресурсами</c:v>
                </c:pt>
                <c:pt idx="17">
                  <c:v>Развитие муниципальной службы</c:v>
                </c:pt>
                <c:pt idx="18">
                  <c:v>Содействие развитию и поддержка социально ориентированных некоммерческих организаций</c:v>
                </c:pt>
                <c:pt idx="19">
                  <c:v>Формирование комфортной городской среды</c:v>
                </c:pt>
                <c:pt idx="20">
                  <c:v>Формирование законопослушного поведения участников дорожного движения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34.1</c:v>
                </c:pt>
                <c:pt idx="1">
                  <c:v>925.4</c:v>
                </c:pt>
                <c:pt idx="2">
                  <c:v>0.5</c:v>
                </c:pt>
                <c:pt idx="3">
                  <c:v>628.79999999999995</c:v>
                </c:pt>
                <c:pt idx="4">
                  <c:v>0.05</c:v>
                </c:pt>
                <c:pt idx="5">
                  <c:v>139.9</c:v>
                </c:pt>
                <c:pt idx="6">
                  <c:v>65.099999999999994</c:v>
                </c:pt>
                <c:pt idx="7">
                  <c:v>18.600000000000001</c:v>
                </c:pt>
                <c:pt idx="8">
                  <c:v>34.6</c:v>
                </c:pt>
                <c:pt idx="9">
                  <c:v>7.3</c:v>
                </c:pt>
                <c:pt idx="10">
                  <c:v>0.7</c:v>
                </c:pt>
                <c:pt idx="11">
                  <c:v>20.399999999999999</c:v>
                </c:pt>
                <c:pt idx="12">
                  <c:v>125.4</c:v>
                </c:pt>
                <c:pt idx="13">
                  <c:v>112.2</c:v>
                </c:pt>
                <c:pt idx="14">
                  <c:v>0.01</c:v>
                </c:pt>
                <c:pt idx="15">
                  <c:v>21.9</c:v>
                </c:pt>
                <c:pt idx="16">
                  <c:v>17.2</c:v>
                </c:pt>
                <c:pt idx="17">
                  <c:v>88.1</c:v>
                </c:pt>
                <c:pt idx="18">
                  <c:v>5.0000000000000001E-3</c:v>
                </c:pt>
                <c:pt idx="19">
                  <c:v>14.2</c:v>
                </c:pt>
                <c:pt idx="20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13B3-45E2-A02B-0579913531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Лист1!$A$2:$A$22</c:f>
              <c:strCache>
                <c:ptCount val="21"/>
                <c:pt idx="0">
                  <c:v>Развитие здравоохранения</c:v>
                </c:pt>
                <c:pt idx="1">
                  <c:v>Развитие муниципальной системы образования</c:v>
                </c:pt>
                <c:pt idx="2">
                  <c:v>Молодежь  Несветая</c:v>
                </c:pt>
                <c:pt idx="3">
                  <c:v>Социальная поддержка и социальное обслуживание жителей города</c:v>
                </c:pt>
                <c:pt idx="4">
                  <c:v>Доступная среда для инвалидов</c:v>
                </c:pt>
                <c:pt idx="5">
                  <c:v>Развитие жилищного строительства и обеспечение доступным и комфортным жильем</c:v>
                </c:pt>
                <c:pt idx="6">
                  <c:v>Обеспечение качественными ЖКХ услугами</c:v>
                </c:pt>
                <c:pt idx="7">
                  <c:v>Обеспечение общественного порядка</c:v>
                </c:pt>
                <c:pt idx="8">
                  <c:v>Защита населения и территории города от чрезвычайных ситуаций</c:v>
                </c:pt>
                <c:pt idx="9">
                  <c:v>Спартакиада длинною в жизнь</c:v>
                </c:pt>
                <c:pt idx="10">
                  <c:v>Развитие экономики</c:v>
                </c:pt>
                <c:pt idx="11">
                  <c:v>Информационное общество</c:v>
                </c:pt>
                <c:pt idx="12">
                  <c:v>Развитие транспортной системы</c:v>
                </c:pt>
                <c:pt idx="13">
                  <c:v>Сохранение и развитие культуры</c:v>
                </c:pt>
                <c:pt idx="14">
                  <c:v>Энергосбережение и повышение энергетической эффективности на территории</c:v>
                </c:pt>
                <c:pt idx="15">
                  <c:v>Управление муниципальными финансами</c:v>
                </c:pt>
                <c:pt idx="16">
                  <c:v>Управление муниципальной собственностью и земельными ресурсами</c:v>
                </c:pt>
                <c:pt idx="17">
                  <c:v>Развитие муниципальной службы</c:v>
                </c:pt>
                <c:pt idx="18">
                  <c:v>Содействие развитию и поддержка социально ориентированных некоммерческих организаций</c:v>
                </c:pt>
                <c:pt idx="19">
                  <c:v>Формирование комфортной городской среды</c:v>
                </c:pt>
                <c:pt idx="20">
                  <c:v>Формирование законопослушного поведения участников дорожного движения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1D3E-4727-9199-1AB67B7CD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779064295475749"/>
          <c:y val="7.5103634318409065E-2"/>
          <c:w val="0.33425204335922926"/>
          <c:h val="0.80042668870125544"/>
        </c:manualLayout>
      </c:layout>
      <c:overlay val="0"/>
      <c:txPr>
        <a:bodyPr/>
        <a:lstStyle/>
        <a:p>
          <a:pPr>
            <a:defRPr sz="100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75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 2 506 889,5 тыс. руб.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EF22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5A-4A24-B08B-D4E8678C591F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5A-4A24-B08B-D4E8678C591F}"/>
              </c:ext>
            </c:extLst>
          </c:dPt>
          <c:dPt>
            <c:idx val="2"/>
            <c:bubble3D val="0"/>
            <c:spPr>
              <a:solidFill>
                <a:srgbClr val="2602B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05A-4A24-B08B-D4E8678C591F}"/>
              </c:ext>
            </c:extLst>
          </c:dPt>
          <c:dPt>
            <c:idx val="3"/>
            <c:bubble3D val="0"/>
            <c:spPr>
              <a:solidFill>
                <a:srgbClr val="CC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05A-4A24-B08B-D4E8678C591F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405A-4A24-B08B-D4E8678C591F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05A-4A24-B08B-D4E8678C591F}"/>
              </c:ext>
            </c:extLst>
          </c:dPt>
          <c:dPt>
            <c:idx val="6"/>
            <c:bubble3D val="0"/>
            <c:spPr>
              <a:solidFill>
                <a:srgbClr val="FF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05A-4A24-B08B-D4E8678C591F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05A-4A24-B08B-D4E8678C591F}"/>
              </c:ext>
            </c:extLst>
          </c:dPt>
          <c:dLbls>
            <c:dLbl>
              <c:idx val="0"/>
              <c:layout>
                <c:manualLayout>
                  <c:x val="0.12988236962741845"/>
                  <c:y val="9.2616861037349521E-2"/>
                </c:manualLayout>
              </c:layout>
              <c:tx>
                <c:rich>
                  <a:bodyPr/>
                  <a:lstStyle/>
                  <a:p>
                    <a:fld id="{B3BB3AA8-6C47-47E6-AE74-A03405FED2D9}" type="CATEGORYNAME">
                      <a:rPr lang="ru-RU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
6,0%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05A-4A24-B08B-D4E8678C591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2DB55D-8C20-4652-8E20-284249A0D76E}" type="CATEGORYNAME">
                      <a:rPr lang="ru-RU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
0,9%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05A-4A24-B08B-D4E8678C591F}"/>
                </c:ext>
              </c:extLst>
            </c:dLbl>
            <c:dLbl>
              <c:idx val="2"/>
              <c:layout>
                <c:manualLayout>
                  <c:x val="6.565726531296158E-2"/>
                  <c:y val="0.28120701768661072"/>
                </c:manualLayout>
              </c:layout>
              <c:tx>
                <c:rich>
                  <a:bodyPr/>
                  <a:lstStyle/>
                  <a:p>
                    <a:fld id="{F89E2B8E-E3F7-4779-A719-43D78E41FE7B}" type="CATEGORYNAME">
                      <a:rPr lang="ru-RU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
5,1%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05A-4A24-B08B-D4E8678C591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58A9489-E55D-4BFF-95CB-12C5CE1F601B}" type="CATEGORYNAME">
                      <a:rPr lang="ru-RU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
7,7%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05A-4A24-B08B-D4E8678C591F}"/>
                </c:ext>
              </c:extLst>
            </c:dLbl>
            <c:dLbl>
              <c:idx val="5"/>
              <c:layout>
                <c:manualLayout>
                  <c:x val="5.3503731825789901E-2"/>
                  <c:y val="-0.25003579414493854"/>
                </c:manualLayout>
              </c:layout>
              <c:tx>
                <c:rich>
                  <a:bodyPr/>
                  <a:lstStyle/>
                  <a:p>
                    <a:fld id="{31288AD2-421D-4CD2-88EC-24AC20B6DF20}" type="CATEGORYNAME">
                      <a:rPr lang="ru-RU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
37,9%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05A-4A24-B08B-D4E8678C591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67A5EA1-7C90-48AC-8F59-B0F6741618FE}" type="CATEGORYNAME">
                      <a:rPr lang="ru-RU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
3,1%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405A-4A24-B08B-D4E8678C591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95CA41E-D6B5-4CAE-B298-118035ECA917}" type="CATEGORYNAME">
                      <a:rPr lang="ru-RU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
1,4%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405A-4A24-B08B-D4E8678C591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1637672-8686-4119-80AB-1F6130C283EE}" type="CATEGORYNAME">
                      <a:rPr lang="ru-RU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
37,3%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405A-4A24-B08B-D4E8678C591F}"/>
                </c:ext>
              </c:extLst>
            </c:dLbl>
            <c:dLbl>
              <c:idx val="9"/>
              <c:layout>
                <c:manualLayout>
                  <c:x val="-0.14607199837540819"/>
                  <c:y val="-6.0980704804317519E-2"/>
                </c:manualLayout>
              </c:layout>
              <c:tx>
                <c:rich>
                  <a:bodyPr/>
                  <a:lstStyle/>
                  <a:p>
                    <a:fld id="{1DAE9D28-A202-41C9-AFFA-4CC38823FACC}" type="CATEGORYNAME">
                      <a:rPr lang="ru-RU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
0,3%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405A-4A24-B08B-D4E8678C591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8A5092E7-4EA1-413E-9BF8-4671EF203C7E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0,1%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19FF-41D5-B04A-11FF8EC3D64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FF0289E-C58E-472D-96E4-AB72A36D3BF1}" type="CATEGORYNAME">
                      <a:rPr lang="ru-RU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
0,3%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405A-4A24-B08B-D4E8678C59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150948.4</c:v>
                </c:pt>
                <c:pt idx="1">
                  <c:v>21808.9</c:v>
                </c:pt>
                <c:pt idx="2">
                  <c:v>127026.4</c:v>
                </c:pt>
                <c:pt idx="3">
                  <c:v>193360</c:v>
                </c:pt>
                <c:pt idx="4">
                  <c:v>357.5</c:v>
                </c:pt>
                <c:pt idx="5">
                  <c:v>950075.6</c:v>
                </c:pt>
                <c:pt idx="6">
                  <c:v>77605.600000000006</c:v>
                </c:pt>
                <c:pt idx="7">
                  <c:v>34423.800000000003</c:v>
                </c:pt>
                <c:pt idx="8">
                  <c:v>934297.9</c:v>
                </c:pt>
                <c:pt idx="9">
                  <c:v>7445.3</c:v>
                </c:pt>
                <c:pt idx="10">
                  <c:v>2841.4</c:v>
                </c:pt>
                <c:pt idx="11">
                  <c:v>6698.7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05A-4A24-B08B-D4E8678C59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Лист1!$C$2:$C$13</c:f>
              <c:numCache>
                <c:formatCode>0.0</c:formatCode>
                <c:ptCount val="12"/>
                <c:pt idx="0">
                  <c:v>6.0213423846563643</c:v>
                </c:pt>
                <c:pt idx="1">
                  <c:v>0.86995856817781558</c:v>
                </c:pt>
                <c:pt idx="2">
                  <c:v>5.0670921075699589</c:v>
                </c:pt>
                <c:pt idx="3">
                  <c:v>7.7131441174411561</c:v>
                </c:pt>
                <c:pt idx="4">
                  <c:v>1.4260700361942559E-2</c:v>
                </c:pt>
                <c:pt idx="5">
                  <c:v>37.898583084735087</c:v>
                </c:pt>
                <c:pt idx="6">
                  <c:v>3.0956928895350195</c:v>
                </c:pt>
                <c:pt idx="7">
                  <c:v>1.3731678241103169</c:v>
                </c:pt>
                <c:pt idx="8">
                  <c:v>37.269209512425661</c:v>
                </c:pt>
                <c:pt idx="9">
                  <c:v>0.29699354518817045</c:v>
                </c:pt>
                <c:pt idx="10">
                  <c:v>0.11334364757601004</c:v>
                </c:pt>
                <c:pt idx="11">
                  <c:v>0.26721161822250239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9FF-41D5-B04A-11FF8EC3D64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1146996209891591E-2"/>
                  <c:y val="-0.3896189806312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ED-4278-99D7-6F18D58AD142}"/>
                </c:ext>
              </c:extLst>
            </c:dLbl>
            <c:dLbl>
              <c:idx val="1"/>
              <c:layout>
                <c:manualLayout>
                  <c:x val="2.623455817570625E-2"/>
                  <c:y val="-0.41832973231910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ED-4278-99D7-6F18D58AD142}"/>
                </c:ext>
              </c:extLst>
            </c:dLbl>
            <c:dLbl>
              <c:idx val="2"/>
              <c:layout>
                <c:manualLayout>
                  <c:x val="1.00046509810545E-2"/>
                  <c:y val="-0.361209263293526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ED-4278-99D7-6F18D58AD142}"/>
                </c:ext>
              </c:extLst>
            </c:dLbl>
            <c:dLbl>
              <c:idx val="3"/>
              <c:layout>
                <c:manualLayout>
                  <c:x val="1.6007441569687201E-2"/>
                  <c:y val="-0.34091660805231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ED-4278-99D7-6F18D58AD1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план 2019 г.</c:v>
                </c:pt>
                <c:pt idx="2">
                  <c:v>план 2020 г.</c:v>
                </c:pt>
                <c:pt idx="3">
                  <c:v>план 2021 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2356.6</c:v>
                </c:pt>
                <c:pt idx="1">
                  <c:v>2506.9</c:v>
                </c:pt>
                <c:pt idx="2">
                  <c:v>2429.4</c:v>
                </c:pt>
                <c:pt idx="3">
                  <c:v>2932.1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ED-4278-99D7-6F18D58AD1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7291520"/>
        <c:axId val="167294464"/>
        <c:axId val="0"/>
      </c:bar3DChart>
      <c:catAx>
        <c:axId val="16729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67294464"/>
        <c:crosses val="autoZero"/>
        <c:auto val="1"/>
        <c:lblAlgn val="ctr"/>
        <c:lblOffset val="100"/>
        <c:noMultiLvlLbl val="0"/>
      </c:catAx>
      <c:valAx>
        <c:axId val="16729446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67291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города, формируемые в рамках муниципальных программ города Новошахтинска, млн.руб.
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  <c:pt idx="3">
                  <c:v>2021 год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2181.6999999999998</c:v>
                </c:pt>
                <c:pt idx="1">
                  <c:v>2254.6</c:v>
                </c:pt>
                <c:pt idx="2">
                  <c:v>2131.1999999999998</c:v>
                </c:pt>
                <c:pt idx="3">
                  <c:v>2604.1999999999998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48-4B3E-BE51-391D007F4D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 бюджета города, млн.руб.</c:v>
                </c:pt>
              </c:strCache>
            </c:strRef>
          </c:tx>
          <c:spPr>
            <a:solidFill>
              <a:srgbClr val="BCF6C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  <c:pt idx="3">
                  <c:v>2021 год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174.9</c:v>
                </c:pt>
                <c:pt idx="1">
                  <c:v>252.3</c:v>
                </c:pt>
                <c:pt idx="2">
                  <c:v>298.39999999999998</c:v>
                </c:pt>
                <c:pt idx="3">
                  <c:v>327.9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48-4B3E-BE51-391D007F4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864768"/>
        <c:axId val="166866304"/>
        <c:axId val="0"/>
      </c:bar3DChart>
      <c:catAx>
        <c:axId val="166864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66866304"/>
        <c:crosses val="autoZero"/>
        <c:auto val="1"/>
        <c:lblAlgn val="ctr"/>
        <c:lblOffset val="100"/>
        <c:noMultiLvlLbl val="0"/>
      </c:catAx>
      <c:valAx>
        <c:axId val="16686630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66864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203703703703709"/>
          <c:y val="0.41994046349914921"/>
          <c:w val="0.33796296296296297"/>
          <c:h val="0.57260565320573764"/>
        </c:manualLayout>
      </c:layout>
      <c:overlay val="0"/>
      <c:txPr>
        <a:bodyPr/>
        <a:lstStyle/>
        <a:p>
          <a:pPr>
            <a:defRPr sz="1400" b="1">
              <a:solidFill>
                <a:schemeClr val="tx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678866530572562E-2"/>
          <c:y val="9.0136618438992983E-2"/>
          <c:w val="0.78923471371634102"/>
          <c:h val="0.8431732650045967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148148148148147E-2"/>
                  <c:y val="0.42651696445596221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118,4 млн. 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0E-4438-958E-5B9698AE941B}"/>
                </c:ext>
              </c:extLst>
            </c:dLbl>
            <c:dLbl>
              <c:idx val="1"/>
              <c:layout>
                <c:manualLayout>
                  <c:x val="6.1728395061728392E-3"/>
                  <c:y val="0.31427565802018254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u="none" strike="noStrike" kern="1200" baseline="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77,6 млн. руб.</a:t>
                    </a:r>
                    <a:endParaRPr lang="ru-RU" sz="1200" b="1" i="0" u="none" strike="noStrike" kern="1200" baseline="0" dirty="0">
                      <a:solidFill>
                        <a:srgbClr val="073E87">
                          <a:lumMod val="50000"/>
                        </a:srgbClr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0E-4438-958E-5B9698AE941B}"/>
                </c:ext>
              </c:extLst>
            </c:dLbl>
            <c:dLbl>
              <c:idx val="2"/>
              <c:layout>
                <c:manualLayout>
                  <c:x val="1.6975308641975308E-2"/>
                  <c:y val="0.21045256004081342"/>
                </c:manualLayout>
              </c:layout>
              <c:tx>
                <c:rich>
                  <a:bodyPr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73E87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kern="1200" baseline="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44,1 млн. руб.</a:t>
                    </a:r>
                    <a:endParaRPr lang="ru-RU" sz="1200" b="1" i="0" u="none" strike="noStrike" kern="1200" baseline="0" dirty="0">
                      <a:solidFill>
                        <a:srgbClr val="073E87">
                          <a:lumMod val="50000"/>
                        </a:srgbClr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73E87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187506075629435"/>
                      <c:h val="4.57383323725801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80E-4438-958E-5B9698AE941B}"/>
                </c:ext>
              </c:extLst>
            </c:dLbl>
            <c:dLbl>
              <c:idx val="3"/>
              <c:layout>
                <c:manualLayout>
                  <c:x val="1.2345679012345678E-2"/>
                  <c:y val="0.27218516810676535"/>
                </c:manualLayout>
              </c:layout>
              <c:tx>
                <c:rich>
                  <a:bodyPr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73E87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 sz="1200" b="1" i="0" u="none" strike="noStrike" kern="1200" baseline="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73E87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 sz="1200" b="1" i="0" u="none" strike="noStrike" kern="1200" baseline="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73E87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 sz="1200" b="1" i="0" u="none" strike="noStrike" kern="1200" baseline="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73E87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 sz="1200" b="1" i="0" u="none" strike="noStrike" kern="1200" baseline="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73E87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i="0" u="none" strike="noStrike" kern="1200" baseline="0" dirty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44,1 млн. руб.</a:t>
                    </a:r>
                    <a:endParaRPr lang="ru-RU" sz="1200" b="1" i="0" u="none" strike="noStrike" kern="1200" baseline="0" dirty="0">
                      <a:solidFill>
                        <a:srgbClr val="073E87">
                          <a:lumMod val="50000"/>
                        </a:srgbClr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73E87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0E-4438-958E-5B9698AE94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118.4</c:v>
                </c:pt>
                <c:pt idx="1">
                  <c:v>77.599999999999994</c:v>
                </c:pt>
                <c:pt idx="2">
                  <c:v>44.1</c:v>
                </c:pt>
                <c:pt idx="3">
                  <c:v>44.1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0E-4438-958E-5B9698AE9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one"/>
        <c:axId val="166931456"/>
        <c:axId val="166945536"/>
        <c:axId val="166891008"/>
      </c:bar3DChart>
      <c:catAx>
        <c:axId val="166931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66945536"/>
        <c:crosses val="autoZero"/>
        <c:auto val="1"/>
        <c:lblAlgn val="ctr"/>
        <c:lblOffset val="100"/>
        <c:noMultiLvlLbl val="0"/>
      </c:catAx>
      <c:valAx>
        <c:axId val="166945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66931456"/>
        <c:crosses val="autoZero"/>
        <c:crossBetween val="between"/>
      </c:valAx>
      <c:serAx>
        <c:axId val="166891008"/>
        <c:scaling>
          <c:orientation val="minMax"/>
        </c:scaling>
        <c:delete val="1"/>
        <c:axPos val="b"/>
        <c:majorTickMark val="out"/>
        <c:minorTickMark val="none"/>
        <c:tickLblPos val="nextTo"/>
        <c:crossAx val="16694553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0095754479259"/>
          <c:y val="2.8923195930137115E-2"/>
          <c:w val="0.59778421137236504"/>
          <c:h val="0.8528787017031275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Образование, млн.руб.</c:v>
                </c:pt>
              </c:strCache>
            </c:strRef>
          </c:tx>
          <c:spPr>
            <a:solidFill>
              <a:srgbClr val="CC66F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551-409F-A7DD-D18FC07FE2D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551-409F-A7DD-D18FC07FE2DB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551-409F-A7DD-D18FC07FE2D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 </c:v>
                </c:pt>
                <c:pt idx="2">
                  <c:v>2020 год </c:v>
                </c:pt>
                <c:pt idx="3">
                  <c:v>2021 год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949.3</c:v>
                </c:pt>
                <c:pt idx="1">
                  <c:v>950.1</c:v>
                </c:pt>
                <c:pt idx="2">
                  <c:v>919.3</c:v>
                </c:pt>
                <c:pt idx="3">
                  <c:v>912.3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51-409F-A7DD-D18FC07FE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67358464"/>
        <c:axId val="167360000"/>
        <c:axId val="0"/>
      </c:bar3DChart>
      <c:catAx>
        <c:axId val="1673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67360000"/>
        <c:crosses val="autoZero"/>
        <c:auto val="1"/>
        <c:lblAlgn val="ctr"/>
        <c:lblOffset val="100"/>
        <c:noMultiLvlLbl val="0"/>
      </c:catAx>
      <c:valAx>
        <c:axId val="1673600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73584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430578274073302"/>
          <c:y val="0.80567789316941574"/>
          <c:w val="0.28144306214483084"/>
          <c:h val="6.0331397672232105E-2"/>
        </c:manualLayout>
      </c:layout>
      <c:overlay val="0"/>
      <c:txPr>
        <a:bodyPr/>
        <a:lstStyle/>
        <a:p>
          <a:pPr>
            <a:defRPr sz="1400" b="1">
              <a:solidFill>
                <a:schemeClr val="tx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хозяйство, млн.руб.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год, млн.руб.</c:v>
                </c:pt>
                <c:pt idx="1">
                  <c:v>2019 год, млн.руб.</c:v>
                </c:pt>
                <c:pt idx="2">
                  <c:v>2020 год, млн.руб.</c:v>
                </c:pt>
                <c:pt idx="3">
                  <c:v>2021 год, млн.руб.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252.6</c:v>
                </c:pt>
                <c:pt idx="1">
                  <c:v>193.4</c:v>
                </c:pt>
                <c:pt idx="2">
                  <c:v>205.4</c:v>
                </c:pt>
                <c:pt idx="3">
                  <c:v>570.1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6F-44B3-89EA-82D3EBCE9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67427072"/>
        <c:axId val="167428864"/>
        <c:axId val="0"/>
      </c:bar3DChart>
      <c:catAx>
        <c:axId val="167427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67428864"/>
        <c:crosses val="autoZero"/>
        <c:auto val="1"/>
        <c:lblAlgn val="ctr"/>
        <c:lblOffset val="100"/>
        <c:noMultiLvlLbl val="0"/>
      </c:catAx>
      <c:valAx>
        <c:axId val="167428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67427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528.29999999999995</c:v>
                </c:pt>
                <c:pt idx="1">
                  <c:v>519.6</c:v>
                </c:pt>
                <c:pt idx="2">
                  <c:v>526.9</c:v>
                </c:pt>
                <c:pt idx="3">
                  <c:v>525.5</c:v>
                </c:pt>
                <c:pt idx="4">
                  <c:v>571.29999999999995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82-46D2-AB5D-63619F6A9E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1699.7</c:v>
                </c:pt>
                <c:pt idx="1">
                  <c:v>1825.6</c:v>
                </c:pt>
                <c:pt idx="2">
                  <c:v>1961.1</c:v>
                </c:pt>
                <c:pt idx="3">
                  <c:v>1890</c:v>
                </c:pt>
                <c:pt idx="4">
                  <c:v>2360.8000000000002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82-46D2-AB5D-63619F6A9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715648"/>
        <c:axId val="68717184"/>
        <c:axId val="66389312"/>
      </c:bar3DChart>
      <c:catAx>
        <c:axId val="68715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68717184"/>
        <c:crosses val="autoZero"/>
        <c:auto val="1"/>
        <c:lblAlgn val="ctr"/>
        <c:lblOffset val="100"/>
        <c:noMultiLvlLbl val="0"/>
      </c:catAx>
      <c:valAx>
        <c:axId val="687171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68715648"/>
        <c:crosses val="autoZero"/>
        <c:crossBetween val="between"/>
      </c:valAx>
      <c:serAx>
        <c:axId val="66389312"/>
        <c:scaling>
          <c:orientation val="minMax"/>
        </c:scaling>
        <c:delete val="1"/>
        <c:axPos val="b"/>
        <c:majorTickMark val="out"/>
        <c:minorTickMark val="none"/>
        <c:tickLblPos val="nextTo"/>
        <c:crossAx val="68717184"/>
        <c:crosses val="autoZero"/>
      </c:serAx>
    </c:plotArea>
    <c:legend>
      <c:legendPos val="r"/>
      <c:layout>
        <c:manualLayout>
          <c:xMode val="edge"/>
          <c:yMode val="edge"/>
          <c:x val="0.73089887404473874"/>
          <c:y val="0.83201500984251964"/>
          <c:w val="0.26910112595526126"/>
          <c:h val="0.15834153543307086"/>
        </c:manualLayout>
      </c:layout>
      <c:overlay val="0"/>
      <c:txPr>
        <a:bodyPr/>
        <a:lstStyle/>
        <a:p>
          <a:pPr>
            <a:defRPr sz="1400">
              <a:solidFill>
                <a:schemeClr val="tx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5293941698785604"/>
          <c:w val="0.63955866627782643"/>
          <c:h val="0.844347209284438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plastic">
              <a:bevelT w="82550" h="63500" prst="divot"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66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bevelT w="82550" h="63500" prst="divot"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A3-4950-9757-637C21171DEC}"/>
              </c:ext>
            </c:extLst>
          </c:dPt>
          <c:dPt>
            <c:idx val="1"/>
            <c:invertIfNegative val="0"/>
            <c:bubble3D val="0"/>
            <c:spPr>
              <a:solidFill>
                <a:srgbClr val="0EF224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bevelT w="82550" h="63500" prst="divot"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A3-4950-9757-637C21171DE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bevelT w="82550" h="63500" prst="divot"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A3-4950-9757-637C21171DEC}"/>
              </c:ext>
            </c:extLst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bevelT w="82550" h="63500" prst="divot"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9A3-4950-9757-637C21171DE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год, млн.руб.</c:v>
                </c:pt>
                <c:pt idx="1">
                  <c:v>2019 год, млн.руб.</c:v>
                </c:pt>
                <c:pt idx="2">
                  <c:v>2020 год, млн.руб.</c:v>
                </c:pt>
                <c:pt idx="3">
                  <c:v>2021 год, млн.руб.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754.8</c:v>
                </c:pt>
                <c:pt idx="1">
                  <c:v>934.3</c:v>
                </c:pt>
                <c:pt idx="2">
                  <c:v>983.3</c:v>
                </c:pt>
                <c:pt idx="3">
                  <c:v>1016.9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9A3-4950-9757-637C21171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7498112"/>
        <c:axId val="167499648"/>
      </c:barChart>
      <c:catAx>
        <c:axId val="167498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67499648"/>
        <c:crosses val="autoZero"/>
        <c:auto val="1"/>
        <c:lblAlgn val="ctr"/>
        <c:lblOffset val="100"/>
        <c:noMultiLvlLbl val="0"/>
      </c:catAx>
      <c:valAx>
        <c:axId val="167499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67498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314782114970853"/>
          <c:y val="4.3199223074830741E-3"/>
          <c:w val="0.16401005831283355"/>
          <c:h val="0.33149573419045386"/>
        </c:manualLayout>
      </c:layout>
      <c:overlay val="0"/>
      <c:txPr>
        <a:bodyPr/>
        <a:lstStyle/>
        <a:p>
          <a:pPr>
            <a:defRPr sz="1200" b="1">
              <a:solidFill>
                <a:schemeClr val="tx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290535227106429E-2"/>
          <c:y val="0.28889954067603602"/>
          <c:w val="0.49139615374373358"/>
          <c:h val="0.640912728446839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C6-44E0-92A1-3D63791E7DEA}"/>
              </c:ext>
            </c:extLst>
          </c:dPt>
          <c:dPt>
            <c:idx val="1"/>
            <c:bubble3D val="0"/>
            <c:explosion val="2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C6-44E0-92A1-3D63791E7DEA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C6-44E0-92A1-3D63791E7DEA}"/>
              </c:ext>
            </c:extLst>
          </c:dPt>
          <c:dPt>
            <c:idx val="3"/>
            <c:bubble3D val="0"/>
            <c:spPr>
              <a:solidFill>
                <a:srgbClr val="FF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3C6-44E0-92A1-3D63791E7DEA}"/>
              </c:ext>
            </c:extLst>
          </c:dPt>
          <c:dPt>
            <c:idx val="4"/>
            <c:bubble3D val="0"/>
            <c:spPr>
              <a:solidFill>
                <a:srgbClr val="F9942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3C6-44E0-92A1-3D63791E7DEA}"/>
              </c:ext>
            </c:extLst>
          </c:dPt>
          <c:dLbls>
            <c:dLbl>
              <c:idx val="0"/>
              <c:layout>
                <c:manualLayout>
                  <c:x val="-6.5483730105520249E-2"/>
                  <c:y val="5.74079008582379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C6-44E0-92A1-3D63791E7DEA}"/>
                </c:ext>
              </c:extLst>
            </c:dLbl>
            <c:dLbl>
              <c:idx val="1"/>
              <c:layout>
                <c:manualLayout>
                  <c:x val="-7.6445327164140695E-2"/>
                  <c:y val="-7.54308549050105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C6-44E0-92A1-3D63791E7DEA}"/>
                </c:ext>
              </c:extLst>
            </c:dLbl>
            <c:dLbl>
              <c:idx val="2"/>
              <c:layout>
                <c:manualLayout>
                  <c:x val="-7.0184242562113808E-2"/>
                  <c:y val="-0.1455591305827130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C6-44E0-92A1-3D63791E7DEA}"/>
                </c:ext>
              </c:extLst>
            </c:dLbl>
            <c:dLbl>
              <c:idx val="3"/>
              <c:layout>
                <c:manualLayout>
                  <c:x val="0.10993787839190319"/>
                  <c:y val="-0.1425015276080435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C6-44E0-92A1-3D63791E7D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Иные межбюджетные трансферты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526918.40000000002</c:v>
                </c:pt>
                <c:pt idx="1">
                  <c:v>298947.3</c:v>
                </c:pt>
                <c:pt idx="2">
                  <c:v>178195.4</c:v>
                </c:pt>
                <c:pt idx="3">
                  <c:v>1169266.2</c:v>
                </c:pt>
                <c:pt idx="4">
                  <c:v>314677.90000000002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3C6-44E0-92A1-3D63791E7DE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924280025856317"/>
          <c:y val="0.50624171099044546"/>
          <c:w val="0.33977982288522163"/>
          <c:h val="0.46895635727974672"/>
        </c:manualLayout>
      </c:layout>
      <c:overlay val="0"/>
      <c:txPr>
        <a:bodyPr/>
        <a:lstStyle/>
        <a:p>
          <a:pPr>
            <a:defRPr sz="1200" b="1" i="1">
              <a:solidFill>
                <a:schemeClr val="tx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78004218018732E-2"/>
          <c:y val="0.16250344943751768"/>
          <c:w val="0.54192426331714771"/>
          <c:h val="0.724390838293953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      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81-43BC-828F-25AAF7ED31E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81-43BC-828F-25AAF7ED31EE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881-43BC-828F-25AAF7ED31EE}"/>
              </c:ext>
            </c:extLst>
          </c:dPt>
          <c:dPt>
            <c:idx val="3"/>
            <c:bubble3D val="0"/>
            <c:spPr>
              <a:solidFill>
                <a:srgbClr val="CC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881-43BC-828F-25AAF7ED31EE}"/>
              </c:ext>
            </c:extLst>
          </c:dPt>
          <c:dPt>
            <c:idx val="4"/>
            <c:bubble3D val="0"/>
            <c:spPr>
              <a:solidFill>
                <a:srgbClr val="FF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881-43BC-828F-25AAF7ED31EE}"/>
              </c:ext>
            </c:extLst>
          </c:dPt>
          <c:dPt>
            <c:idx val="6"/>
            <c:bubble3D val="0"/>
            <c:spPr>
              <a:solidFill>
                <a:srgbClr val="F9942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881-43BC-828F-25AAF7ED31EE}"/>
              </c:ext>
            </c:extLst>
          </c:dPt>
          <c:dPt>
            <c:idx val="8"/>
            <c:bubble3D val="0"/>
            <c:explosion val="1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881-43BC-828F-25AAF7ED31EE}"/>
              </c:ext>
            </c:extLst>
          </c:dPt>
          <c:dPt>
            <c:idx val="9"/>
            <c:bubble3D val="0"/>
            <c:explosion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E-F881-43BC-828F-25AAF7ED31EE}"/>
              </c:ext>
            </c:extLst>
          </c:dPt>
          <c:dLbls>
            <c:dLbl>
              <c:idx val="0"/>
              <c:layout>
                <c:manualLayout>
                  <c:x val="-0.10093853950868205"/>
                  <c:y val="-7.71245324593563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81-43BC-828F-25AAF7ED31EE}"/>
                </c:ext>
              </c:extLst>
            </c:dLbl>
            <c:dLbl>
              <c:idx val="1"/>
              <c:layout>
                <c:manualLayout>
                  <c:x val="2.9676091078582306E-2"/>
                  <c:y val="-0.141177189989642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81-43BC-828F-25AAF7ED31EE}"/>
                </c:ext>
              </c:extLst>
            </c:dLbl>
            <c:dLbl>
              <c:idx val="2"/>
              <c:layout>
                <c:manualLayout>
                  <c:x val="4.7450843463704782E-2"/>
                  <c:y val="-0.1439056054703599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81-43BC-828F-25AAF7ED31EE}"/>
                </c:ext>
              </c:extLst>
            </c:dLbl>
            <c:dLbl>
              <c:idx val="3"/>
              <c:layout>
                <c:manualLayout>
                  <c:x val="6.4998146797881462E-2"/>
                  <c:y val="-6.935945289233096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81-43BC-828F-25AAF7ED31EE}"/>
                </c:ext>
              </c:extLst>
            </c:dLbl>
            <c:dLbl>
              <c:idx val="5"/>
              <c:layout>
                <c:manualLayout>
                  <c:x val="1.3163453360457615E-2"/>
                  <c:y val="-3.43225752694145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881-43BC-828F-25AAF7ED31EE}"/>
                </c:ext>
              </c:extLst>
            </c:dLbl>
            <c:dLbl>
              <c:idx val="7"/>
              <c:layout>
                <c:manualLayout>
                  <c:x val="-2.7125137356353496E-2"/>
                  <c:y val="-4.58436716907997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881-43BC-828F-25AAF7ED31EE}"/>
                </c:ext>
              </c:extLst>
            </c:dLbl>
            <c:dLbl>
              <c:idx val="8"/>
              <c:layout>
                <c:manualLayout>
                  <c:x val="2.7912164754803154E-2"/>
                  <c:y val="6.18413154711204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881-43BC-828F-25AAF7ED31EE}"/>
                </c:ext>
              </c:extLst>
            </c:dLbl>
            <c:dLbl>
              <c:idx val="9"/>
              <c:layout>
                <c:manualLayout>
                  <c:x val="3.5964724741135204E-3"/>
                  <c:y val="-2.2104622783848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881-43BC-828F-25AAF7ED31EE}"/>
                </c:ext>
              </c:extLst>
            </c:dLbl>
            <c:dLbl>
              <c:idx val="10"/>
              <c:layout>
                <c:manualLayout>
                  <c:x val="2.1281949064483031E-2"/>
                  <c:y val="-6.806591382319501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881-43BC-828F-25AAF7ED31EE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Налоги на прибыль, доходы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Платежи при пользовании природными ресурсами</c:v>
                </c:pt>
                <c:pt idx="6">
                  <c:v>Доходы от использования имущества</c:v>
                </c:pt>
                <c:pt idx="7">
                  <c:v>Доходы от оказания платных услуг и компенсации затрат  государства</c:v>
                </c:pt>
                <c:pt idx="8">
                  <c:v>Штрафы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287333.59999999998</c:v>
                </c:pt>
                <c:pt idx="1">
                  <c:v>15117.8</c:v>
                </c:pt>
                <c:pt idx="2">
                  <c:v>26741</c:v>
                </c:pt>
                <c:pt idx="3">
                  <c:v>110154.9</c:v>
                </c:pt>
                <c:pt idx="4">
                  <c:v>14762.3</c:v>
                </c:pt>
                <c:pt idx="5">
                  <c:v>1632.7</c:v>
                </c:pt>
                <c:pt idx="6">
                  <c:v>59678.2</c:v>
                </c:pt>
                <c:pt idx="7">
                  <c:v>410</c:v>
                </c:pt>
                <c:pt idx="8">
                  <c:v>5637.4</c:v>
                </c:pt>
                <c:pt idx="9">
                  <c:v>5450.5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F881-43BC-828F-25AAF7ED31E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51680485548291"/>
          <c:y val="1.2905600094613143E-2"/>
          <c:w val="0.36593938208546389"/>
          <c:h val="0.98709441234924511"/>
        </c:manualLayout>
      </c:layout>
      <c:overlay val="0"/>
      <c:txPr>
        <a:bodyPr/>
        <a:lstStyle/>
        <a:p>
          <a:pPr>
            <a:defRPr sz="1200" b="1" i="1">
              <a:solidFill>
                <a:schemeClr val="tx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057280"/>
        <c:axId val="167058816"/>
        <c:axId val="167026176"/>
      </c:bar3DChart>
      <c:catAx>
        <c:axId val="167057280"/>
        <c:scaling>
          <c:orientation val="minMax"/>
        </c:scaling>
        <c:delete val="1"/>
        <c:axPos val="b"/>
        <c:majorTickMark val="out"/>
        <c:minorTickMark val="none"/>
        <c:tickLblPos val="nextTo"/>
        <c:crossAx val="167058816"/>
        <c:crosses val="autoZero"/>
        <c:auto val="1"/>
        <c:lblAlgn val="ctr"/>
        <c:lblOffset val="100"/>
        <c:noMultiLvlLbl val="0"/>
      </c:catAx>
      <c:valAx>
        <c:axId val="167058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7057280"/>
        <c:crosses val="autoZero"/>
        <c:crossBetween val="between"/>
      </c:valAx>
      <c:serAx>
        <c:axId val="167026176"/>
        <c:scaling>
          <c:orientation val="minMax"/>
        </c:scaling>
        <c:delete val="0"/>
        <c:axPos val="b"/>
        <c:majorTickMark val="out"/>
        <c:minorTickMark val="none"/>
        <c:tickLblPos val="nextTo"/>
        <c:crossAx val="16705881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483111429986491E-3"/>
          <c:y val="9.5802554763161032E-2"/>
          <c:w val="0.96373715485402967"/>
          <c:h val="0.6472831706466052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3.4733417915967903E-3"/>
                  <c:y val="0.11145707453236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03-40C4-A855-2E6957180DDB}"/>
                </c:ext>
              </c:extLst>
            </c:dLbl>
            <c:dLbl>
              <c:idx val="1"/>
              <c:layout>
                <c:manualLayout>
                  <c:x val="2.6495025089204218E-4"/>
                  <c:y val="0.127876813205847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03-40C4-A855-2E6957180DDB}"/>
                </c:ext>
              </c:extLst>
            </c:dLbl>
            <c:dLbl>
              <c:idx val="2"/>
              <c:layout>
                <c:manualLayout>
                  <c:x val="1.7663350059469478E-4"/>
                  <c:y val="0.14523194560277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03-40C4-A855-2E6957180DDB}"/>
                </c:ext>
              </c:extLst>
            </c:dLbl>
            <c:dLbl>
              <c:idx val="3"/>
              <c:layout>
                <c:manualLayout>
                  <c:x val="3.5326700118938956E-4"/>
                  <c:y val="0.14863479380553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03-40C4-A855-2E6957180DDB}"/>
                </c:ext>
              </c:extLst>
            </c:dLbl>
            <c:dLbl>
              <c:idx val="4"/>
              <c:layout>
                <c:manualLayout>
                  <c:x val="0"/>
                  <c:y val="0.16552268875293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03-40C4-A855-2E6957180DDB}"/>
                </c:ext>
              </c:extLst>
            </c:dLbl>
            <c:dLbl>
              <c:idx val="5"/>
              <c:layout>
                <c:manualLayout>
                  <c:x val="4.8564386043202E-3"/>
                  <c:y val="0.186748714668984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03-40C4-A855-2E6957180D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2016 года</c:v>
                </c:pt>
                <c:pt idx="1">
                  <c:v>факт 2017 года</c:v>
                </c:pt>
                <c:pt idx="2">
                  <c:v>план 2018 года</c:v>
                </c:pt>
                <c:pt idx="3">
                  <c:v>план на  2019 год</c:v>
                </c:pt>
                <c:pt idx="4">
                  <c:v>план на 2020 год</c:v>
                </c:pt>
                <c:pt idx="5">
                  <c:v>план на 2021 год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465.6</c:v>
                </c:pt>
                <c:pt idx="1">
                  <c:v>471.7</c:v>
                </c:pt>
                <c:pt idx="2">
                  <c:v>519.6</c:v>
                </c:pt>
                <c:pt idx="3">
                  <c:v>526.9</c:v>
                </c:pt>
                <c:pt idx="4">
                  <c:v>525.5</c:v>
                </c:pt>
                <c:pt idx="5">
                  <c:v>571.29999999999995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703-40C4-A855-2E6957180D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7099008"/>
        <c:axId val="167101952"/>
        <c:axId val="167048064"/>
      </c:bar3DChart>
      <c:catAx>
        <c:axId val="167099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67101952"/>
        <c:crosses val="autoZero"/>
        <c:auto val="1"/>
        <c:lblAlgn val="ctr"/>
        <c:lblOffset val="100"/>
        <c:noMultiLvlLbl val="0"/>
      </c:catAx>
      <c:valAx>
        <c:axId val="16710195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67099008"/>
        <c:crosses val="autoZero"/>
        <c:crossBetween val="between"/>
      </c:valAx>
      <c:serAx>
        <c:axId val="167048064"/>
        <c:scaling>
          <c:orientation val="minMax"/>
        </c:scaling>
        <c:delete val="1"/>
        <c:axPos val="b"/>
        <c:majorTickMark val="out"/>
        <c:minorTickMark val="none"/>
        <c:tickLblPos val="nextTo"/>
        <c:crossAx val="16710195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366208"/>
        <c:axId val="166392576"/>
        <c:axId val="167050752"/>
      </c:bar3DChart>
      <c:catAx>
        <c:axId val="166366208"/>
        <c:scaling>
          <c:orientation val="minMax"/>
        </c:scaling>
        <c:delete val="0"/>
        <c:axPos val="b"/>
        <c:majorTickMark val="out"/>
        <c:minorTickMark val="none"/>
        <c:tickLblPos val="nextTo"/>
        <c:crossAx val="166392576"/>
        <c:crosses val="autoZero"/>
        <c:auto val="1"/>
        <c:lblAlgn val="ctr"/>
        <c:lblOffset val="100"/>
        <c:noMultiLvlLbl val="0"/>
      </c:catAx>
      <c:valAx>
        <c:axId val="166392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366208"/>
        <c:crosses val="autoZero"/>
        <c:crossBetween val="between"/>
      </c:valAx>
      <c:serAx>
        <c:axId val="167050752"/>
        <c:scaling>
          <c:orientation val="minMax"/>
        </c:scaling>
        <c:delete val="0"/>
        <c:axPos val="b"/>
        <c:majorTickMark val="out"/>
        <c:minorTickMark val="none"/>
        <c:tickLblPos val="nextTo"/>
        <c:crossAx val="16639257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8.1725721784776897E-2"/>
          <c:y val="4.2089138942633206E-2"/>
          <c:w val="0.89126886482939638"/>
          <c:h val="0.8201010998777913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1.0416666666666685E-2"/>
                  <c:y val="-6.6554449924851114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12-46BA-94B3-930A67F79938}"/>
                </c:ext>
              </c:extLst>
            </c:dLbl>
            <c:dLbl>
              <c:idx val="1"/>
              <c:layout>
                <c:manualLayout>
                  <c:x val="1.0416666666666666E-2"/>
                  <c:y val="3.3277224962425557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12-46BA-94B3-930A67F79938}"/>
                </c:ext>
              </c:extLst>
            </c:dLbl>
            <c:dLbl>
              <c:idx val="2"/>
              <c:layout>
                <c:manualLayout>
                  <c:x val="1.0416666666666666E-2"/>
                  <c:y val="6.6554449924851114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12-46BA-94B3-930A67F79938}"/>
                </c:ext>
              </c:extLst>
            </c:dLbl>
            <c:dLbl>
              <c:idx val="3"/>
              <c:layout>
                <c:manualLayout>
                  <c:x val="1.2500000000000001E-2"/>
                  <c:y val="-3.3277224962425557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12-46BA-94B3-930A67F79938}"/>
                </c:ext>
              </c:extLst>
            </c:dLbl>
            <c:dLbl>
              <c:idx val="4"/>
              <c:layout>
                <c:manualLayout>
                  <c:x val="8.3333333333333332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12-46BA-94B3-930A67F79938}"/>
                </c:ext>
              </c:extLst>
            </c:dLbl>
            <c:dLbl>
              <c:idx val="5"/>
              <c:layout>
                <c:manualLayout>
                  <c:x val="8.3333333333333332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12-46BA-94B3-930A67F799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2016 года</c:v>
                </c:pt>
                <c:pt idx="1">
                  <c:v>факт 2017 года</c:v>
                </c:pt>
                <c:pt idx="2">
                  <c:v>план 2018 года</c:v>
                </c:pt>
                <c:pt idx="3">
                  <c:v>план 2019 года</c:v>
                </c:pt>
                <c:pt idx="4">
                  <c:v>план 2020 года</c:v>
                </c:pt>
                <c:pt idx="5">
                  <c:v>план 2021 года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238.8</c:v>
                </c:pt>
                <c:pt idx="1">
                  <c:v>251.2</c:v>
                </c:pt>
                <c:pt idx="2">
                  <c:v>278.60000000000002</c:v>
                </c:pt>
                <c:pt idx="3">
                  <c:v>287.3</c:v>
                </c:pt>
                <c:pt idx="4">
                  <c:v>322.7</c:v>
                </c:pt>
                <c:pt idx="5">
                  <c:v>384.6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612-46BA-94B3-930A67F799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66305152"/>
        <c:axId val="166315136"/>
        <c:axId val="166368576"/>
      </c:bar3DChart>
      <c:catAx>
        <c:axId val="166305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66315136"/>
        <c:crosses val="autoZero"/>
        <c:auto val="1"/>
        <c:lblAlgn val="ctr"/>
        <c:lblOffset val="100"/>
        <c:noMultiLvlLbl val="0"/>
      </c:catAx>
      <c:valAx>
        <c:axId val="16631513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66305152"/>
        <c:crosses val="autoZero"/>
        <c:crossBetween val="between"/>
      </c:valAx>
      <c:serAx>
        <c:axId val="166368576"/>
        <c:scaling>
          <c:orientation val="minMax"/>
        </c:scaling>
        <c:delete val="1"/>
        <c:axPos val="b"/>
        <c:majorTickMark val="none"/>
        <c:minorTickMark val="none"/>
        <c:tickLblPos val="nextTo"/>
        <c:crossAx val="166315136"/>
        <c:crosses val="autoZero"/>
      </c:serAx>
      <c:spPr>
        <a:solidFill>
          <a:schemeClr val="bg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E332AB-FEAC-4EC2-BD72-D93C78A5515D}" type="doc">
      <dgm:prSet loTypeId="urn:microsoft.com/office/officeart/2005/8/layout/matrix3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EBA483-634B-4229-90B9-C85491835698}">
      <dgm:prSet phldrT="[Текст]" custT="1"/>
      <dgm:spPr>
        <a:solidFill>
          <a:srgbClr val="DAC8DA"/>
        </a:solidFill>
      </dgm:spPr>
      <dgm:t>
        <a:bodyPr/>
        <a:lstStyle/>
        <a:p>
          <a:r>
            <a:rPr lang="ru-RU" sz="1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Бюджетное послание Президента РФ на 2019 год</a:t>
          </a:r>
        </a:p>
      </dgm:t>
    </dgm:pt>
    <dgm:pt modelId="{4A51BD97-278C-4ACE-9AA1-088A673497B9}" type="parTrans" cxnId="{B930E6EE-8DBD-47FD-9C17-199D0E224ED3}">
      <dgm:prSet/>
      <dgm:spPr/>
      <dgm:t>
        <a:bodyPr/>
        <a:lstStyle/>
        <a:p>
          <a:endParaRPr lang="ru-RU"/>
        </a:p>
      </dgm:t>
    </dgm:pt>
    <dgm:pt modelId="{8BF52342-038A-4ED5-90EA-0FB7EAA768C1}" type="sibTrans" cxnId="{B930E6EE-8DBD-47FD-9C17-199D0E224ED3}">
      <dgm:prSet/>
      <dgm:spPr/>
      <dgm:t>
        <a:bodyPr/>
        <a:lstStyle/>
        <a:p>
          <a:endParaRPr lang="ru-RU"/>
        </a:p>
      </dgm:t>
    </dgm:pt>
    <dgm:pt modelId="{92FDBD5D-AE9E-412D-B19C-C0C18022534F}">
      <dgm:prSet phldrT="[Текст]" custT="1"/>
      <dgm:spPr>
        <a:solidFill>
          <a:srgbClr val="DAC8DA"/>
        </a:solidFill>
      </dgm:spPr>
      <dgm:t>
        <a:bodyPr/>
        <a:lstStyle/>
        <a:p>
          <a:r>
            <a:rPr lang="ru-RU" sz="1400" b="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города Новошахтинска на 2019 – 2021 годы</a:t>
          </a:r>
        </a:p>
      </dgm:t>
    </dgm:pt>
    <dgm:pt modelId="{48A48D02-28F9-4377-9F4D-8C2EE6711EB5}" type="parTrans" cxnId="{E653D183-8D8B-40F3-9651-B5A36633D047}">
      <dgm:prSet/>
      <dgm:spPr/>
      <dgm:t>
        <a:bodyPr/>
        <a:lstStyle/>
        <a:p>
          <a:endParaRPr lang="ru-RU"/>
        </a:p>
      </dgm:t>
    </dgm:pt>
    <dgm:pt modelId="{2B369FB5-93B3-487A-A60F-11CA174F4D37}" type="sibTrans" cxnId="{E653D183-8D8B-40F3-9651-B5A36633D047}">
      <dgm:prSet/>
      <dgm:spPr/>
      <dgm:t>
        <a:bodyPr/>
        <a:lstStyle/>
        <a:p>
          <a:endParaRPr lang="ru-RU"/>
        </a:p>
      </dgm:t>
    </dgm:pt>
    <dgm:pt modelId="{974A47FA-B45E-4BDA-B4F3-087651229B66}">
      <dgm:prSet phldrT="[Текст]" custT="1"/>
      <dgm:spPr>
        <a:solidFill>
          <a:srgbClr val="DAC8DA"/>
        </a:solidFill>
      </dgm:spPr>
      <dgm:t>
        <a:bodyPr/>
        <a:lstStyle/>
        <a:p>
          <a:r>
            <a:rPr lang="ru-RU" sz="1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города на 2019 – 2021 годы </a:t>
          </a:r>
        </a:p>
      </dgm:t>
    </dgm:pt>
    <dgm:pt modelId="{56045068-A670-404A-BBE7-E7CD3F68CD3F}" type="parTrans" cxnId="{07FDAA64-54C3-46A5-8355-126E6181361B}">
      <dgm:prSet/>
      <dgm:spPr/>
      <dgm:t>
        <a:bodyPr/>
        <a:lstStyle/>
        <a:p>
          <a:endParaRPr lang="ru-RU"/>
        </a:p>
      </dgm:t>
    </dgm:pt>
    <dgm:pt modelId="{ADBE26C0-A3B9-4520-B58F-D0C5830C127B}" type="sibTrans" cxnId="{07FDAA64-54C3-46A5-8355-126E6181361B}">
      <dgm:prSet/>
      <dgm:spPr/>
      <dgm:t>
        <a:bodyPr/>
        <a:lstStyle/>
        <a:p>
          <a:endParaRPr lang="ru-RU"/>
        </a:p>
      </dgm:t>
    </dgm:pt>
    <dgm:pt modelId="{DD1F7E9B-4CB5-4ACA-B5D3-74BDB91BF0CA}">
      <dgm:prSet phldrT="[Текст]" custT="1"/>
      <dgm:spPr>
        <a:solidFill>
          <a:srgbClr val="DAC8DA"/>
        </a:solidFill>
      </dgm:spPr>
      <dgm:t>
        <a:bodyPr/>
        <a:lstStyle/>
        <a:p>
          <a:r>
            <a:rPr lang="ru-RU" sz="1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Муниципальные программы  города Новошахтинска</a:t>
          </a:r>
        </a:p>
      </dgm:t>
    </dgm:pt>
    <dgm:pt modelId="{36469164-F0B6-4816-9C4F-9094BED165D0}" type="parTrans" cxnId="{6B143F07-D43B-4B26-A03E-C81710525146}">
      <dgm:prSet/>
      <dgm:spPr/>
      <dgm:t>
        <a:bodyPr/>
        <a:lstStyle/>
        <a:p>
          <a:endParaRPr lang="ru-RU"/>
        </a:p>
      </dgm:t>
    </dgm:pt>
    <dgm:pt modelId="{DABDAC67-071A-42E3-9349-4B26804A233F}" type="sibTrans" cxnId="{6B143F07-D43B-4B26-A03E-C81710525146}">
      <dgm:prSet/>
      <dgm:spPr/>
      <dgm:t>
        <a:bodyPr/>
        <a:lstStyle/>
        <a:p>
          <a:endParaRPr lang="ru-RU"/>
        </a:p>
      </dgm:t>
    </dgm:pt>
    <dgm:pt modelId="{3905F4E3-A102-4B8A-BC0A-3EFCCCBBFE91}" type="pres">
      <dgm:prSet presAssocID="{01E332AB-FEAC-4EC2-BD72-D93C78A5515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9D3D62-99DD-4F86-BEC6-BE5F7D4D5162}" type="pres">
      <dgm:prSet presAssocID="{01E332AB-FEAC-4EC2-BD72-D93C78A5515D}" presName="diamond" presStyleLbl="bgShp" presStyleIdx="0" presStyleCnt="1" custLinFactNeighborX="-680"/>
      <dgm:spPr>
        <a:solidFill>
          <a:srgbClr val="CC66FF"/>
        </a:solidFill>
      </dgm:spPr>
    </dgm:pt>
    <dgm:pt modelId="{486ED095-7893-4555-ABE6-1EADD72A532A}" type="pres">
      <dgm:prSet presAssocID="{01E332AB-FEAC-4EC2-BD72-D93C78A5515D}" presName="quad1" presStyleLbl="node1" presStyleIdx="0" presStyleCnt="4" custScaleY="107842" custLinFactNeighborX="3283" custLinFactNeighborY="-8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B4ADA-642A-471E-BCA6-7524299DF7C2}" type="pres">
      <dgm:prSet presAssocID="{01E332AB-FEAC-4EC2-BD72-D93C78A5515D}" presName="quad2" presStyleLbl="node1" presStyleIdx="1" presStyleCnt="4" custScaleY="1095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C557B-D3B4-4B08-B1BC-FBA515C60DF0}" type="pres">
      <dgm:prSet presAssocID="{01E332AB-FEAC-4EC2-BD72-D93C78A5515D}" presName="quad3" presStyleLbl="node1" presStyleIdx="2" presStyleCnt="4" custLinFactNeighborX="3283" custLinFactNeighborY="-26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BF4A6-106F-4A5E-8F5B-52F5BD57AAD8}" type="pres">
      <dgm:prSet presAssocID="{01E332AB-FEAC-4EC2-BD72-D93C78A5515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FDAA64-54C3-46A5-8355-126E6181361B}" srcId="{01E332AB-FEAC-4EC2-BD72-D93C78A5515D}" destId="{974A47FA-B45E-4BDA-B4F3-087651229B66}" srcOrd="2" destOrd="0" parTransId="{56045068-A670-404A-BBE7-E7CD3F68CD3F}" sibTransId="{ADBE26C0-A3B9-4520-B58F-D0C5830C127B}"/>
    <dgm:cxn modelId="{04A489A2-FFAF-461C-9F95-FBD851B34229}" type="presOf" srcId="{01E332AB-FEAC-4EC2-BD72-D93C78A5515D}" destId="{3905F4E3-A102-4B8A-BC0A-3EFCCCBBFE91}" srcOrd="0" destOrd="0" presId="urn:microsoft.com/office/officeart/2005/8/layout/matrix3"/>
    <dgm:cxn modelId="{F06D2AC9-F7D2-41BB-91FF-E526BBA5CCC3}" type="presOf" srcId="{974A47FA-B45E-4BDA-B4F3-087651229B66}" destId="{F9AC557B-D3B4-4B08-B1BC-FBA515C60DF0}" srcOrd="0" destOrd="0" presId="urn:microsoft.com/office/officeart/2005/8/layout/matrix3"/>
    <dgm:cxn modelId="{9171D583-D40A-406B-A463-BA670C02D638}" type="presOf" srcId="{FBEBA483-634B-4229-90B9-C85491835698}" destId="{486ED095-7893-4555-ABE6-1EADD72A532A}" srcOrd="0" destOrd="0" presId="urn:microsoft.com/office/officeart/2005/8/layout/matrix3"/>
    <dgm:cxn modelId="{6B143F07-D43B-4B26-A03E-C81710525146}" srcId="{01E332AB-FEAC-4EC2-BD72-D93C78A5515D}" destId="{DD1F7E9B-4CB5-4ACA-B5D3-74BDB91BF0CA}" srcOrd="3" destOrd="0" parTransId="{36469164-F0B6-4816-9C4F-9094BED165D0}" sibTransId="{DABDAC67-071A-42E3-9349-4B26804A233F}"/>
    <dgm:cxn modelId="{B930E6EE-8DBD-47FD-9C17-199D0E224ED3}" srcId="{01E332AB-FEAC-4EC2-BD72-D93C78A5515D}" destId="{FBEBA483-634B-4229-90B9-C85491835698}" srcOrd="0" destOrd="0" parTransId="{4A51BD97-278C-4ACE-9AA1-088A673497B9}" sibTransId="{8BF52342-038A-4ED5-90EA-0FB7EAA768C1}"/>
    <dgm:cxn modelId="{E653D183-8D8B-40F3-9651-B5A36633D047}" srcId="{01E332AB-FEAC-4EC2-BD72-D93C78A5515D}" destId="{92FDBD5D-AE9E-412D-B19C-C0C18022534F}" srcOrd="1" destOrd="0" parTransId="{48A48D02-28F9-4377-9F4D-8C2EE6711EB5}" sibTransId="{2B369FB5-93B3-487A-A60F-11CA174F4D37}"/>
    <dgm:cxn modelId="{8A014483-9A14-4163-A9A1-ED1B2AC71C64}" type="presOf" srcId="{DD1F7E9B-4CB5-4ACA-B5D3-74BDB91BF0CA}" destId="{AA8BF4A6-106F-4A5E-8F5B-52F5BD57AAD8}" srcOrd="0" destOrd="0" presId="urn:microsoft.com/office/officeart/2005/8/layout/matrix3"/>
    <dgm:cxn modelId="{5E143DD5-4BEB-4344-8C58-3B588A2CD767}" type="presOf" srcId="{92FDBD5D-AE9E-412D-B19C-C0C18022534F}" destId="{C84B4ADA-642A-471E-BCA6-7524299DF7C2}" srcOrd="0" destOrd="0" presId="urn:microsoft.com/office/officeart/2005/8/layout/matrix3"/>
    <dgm:cxn modelId="{2509F679-DE8A-4F78-B6A8-868FA68BD9FA}" type="presParOf" srcId="{3905F4E3-A102-4B8A-BC0A-3EFCCCBBFE91}" destId="{B19D3D62-99DD-4F86-BEC6-BE5F7D4D5162}" srcOrd="0" destOrd="0" presId="urn:microsoft.com/office/officeart/2005/8/layout/matrix3"/>
    <dgm:cxn modelId="{CDF74177-D955-4A3A-A001-CBCC6F497F63}" type="presParOf" srcId="{3905F4E3-A102-4B8A-BC0A-3EFCCCBBFE91}" destId="{486ED095-7893-4555-ABE6-1EADD72A532A}" srcOrd="1" destOrd="0" presId="urn:microsoft.com/office/officeart/2005/8/layout/matrix3"/>
    <dgm:cxn modelId="{D21F8053-6A0C-41D4-9D45-E6F1C9B265EA}" type="presParOf" srcId="{3905F4E3-A102-4B8A-BC0A-3EFCCCBBFE91}" destId="{C84B4ADA-642A-471E-BCA6-7524299DF7C2}" srcOrd="2" destOrd="0" presId="urn:microsoft.com/office/officeart/2005/8/layout/matrix3"/>
    <dgm:cxn modelId="{BD9B3F96-EB28-4A94-AC9C-FBA164A0FB21}" type="presParOf" srcId="{3905F4E3-A102-4B8A-BC0A-3EFCCCBBFE91}" destId="{F9AC557B-D3B4-4B08-B1BC-FBA515C60DF0}" srcOrd="3" destOrd="0" presId="urn:microsoft.com/office/officeart/2005/8/layout/matrix3"/>
    <dgm:cxn modelId="{9692CB0D-FC6E-4279-820B-A871B20DC8A9}" type="presParOf" srcId="{3905F4E3-A102-4B8A-BC0A-3EFCCCBBFE91}" destId="{AA8BF4A6-106F-4A5E-8F5B-52F5BD57AAD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E64CE8-E6A2-4D5C-A2C5-FD0A6959810B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8FEFA0-E3E9-4D7A-A9DC-364FBC77D275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>
              <a:solidFill>
                <a:srgbClr val="FF0000"/>
              </a:solidFill>
            </a:rPr>
            <a:t>Проведение эффективной бюджетной политики</a:t>
          </a:r>
        </a:p>
      </dgm:t>
    </dgm:pt>
    <dgm:pt modelId="{6EA27B75-6C49-4B56-98EB-8A2F0A7A0CA3}" type="parTrans" cxnId="{36FC2DAA-C43C-4699-BBF1-964BB811B682}">
      <dgm:prSet/>
      <dgm:spPr/>
      <dgm:t>
        <a:bodyPr/>
        <a:lstStyle/>
        <a:p>
          <a:endParaRPr lang="ru-RU"/>
        </a:p>
      </dgm:t>
    </dgm:pt>
    <dgm:pt modelId="{BF09F06A-B6C6-4D98-8B18-BA172DA53C4D}" type="sibTrans" cxnId="{36FC2DAA-C43C-4699-BBF1-964BB811B682}">
      <dgm:prSet/>
      <dgm:spPr/>
      <dgm:t>
        <a:bodyPr/>
        <a:lstStyle/>
        <a:p>
          <a:endParaRPr lang="ru-RU"/>
        </a:p>
      </dgm:t>
    </dgm:pt>
    <dgm:pt modelId="{97F65426-FB61-41E2-B1CF-F10316FEF6D1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>
              <a:solidFill>
                <a:srgbClr val="FF0000"/>
              </a:solidFill>
            </a:rPr>
            <a:t>Формирование и исполнение местного бюджета на основе муниципальных программ</a:t>
          </a:r>
        </a:p>
      </dgm:t>
    </dgm:pt>
    <dgm:pt modelId="{1D718AF6-3456-482A-8292-8291174CDD6B}" type="parTrans" cxnId="{ECEE7B2A-605A-4D07-B08A-AE909CA8503E}">
      <dgm:prSet/>
      <dgm:spPr/>
      <dgm:t>
        <a:bodyPr/>
        <a:lstStyle/>
        <a:p>
          <a:endParaRPr lang="ru-RU"/>
        </a:p>
      </dgm:t>
    </dgm:pt>
    <dgm:pt modelId="{080AB796-D4AA-4591-8DD1-CBAD7CDB4AF3}" type="sibTrans" cxnId="{ECEE7B2A-605A-4D07-B08A-AE909CA8503E}">
      <dgm:prSet/>
      <dgm:spPr/>
      <dgm:t>
        <a:bodyPr/>
        <a:lstStyle/>
        <a:p>
          <a:endParaRPr lang="ru-RU"/>
        </a:p>
      </dgm:t>
    </dgm:pt>
    <dgm:pt modelId="{66A7B2AA-7499-49C8-918F-C2250B5A5BB5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b="1" dirty="0">
              <a:solidFill>
                <a:srgbClr val="FF0000"/>
              </a:solidFill>
            </a:rPr>
            <a:t>Обеспечение максимальной эффективности бюджетных расходов, достижение лучших результатов в рамках имеющихся финансовых возможностей</a:t>
          </a:r>
        </a:p>
      </dgm:t>
    </dgm:pt>
    <dgm:pt modelId="{4EA5F466-53FF-4A6A-9864-8B56EE91CD76}" type="parTrans" cxnId="{E1A525F1-75D6-4B71-B279-2DAFFD2A8204}">
      <dgm:prSet/>
      <dgm:spPr/>
      <dgm:t>
        <a:bodyPr/>
        <a:lstStyle/>
        <a:p>
          <a:endParaRPr lang="ru-RU"/>
        </a:p>
      </dgm:t>
    </dgm:pt>
    <dgm:pt modelId="{0797C7D5-EE2E-41BF-9A33-9C6996082329}" type="sibTrans" cxnId="{E1A525F1-75D6-4B71-B279-2DAFFD2A8204}">
      <dgm:prSet/>
      <dgm:spPr/>
      <dgm:t>
        <a:bodyPr/>
        <a:lstStyle/>
        <a:p>
          <a:endParaRPr lang="ru-RU"/>
        </a:p>
      </dgm:t>
    </dgm:pt>
    <dgm:pt modelId="{86D87C93-2D9B-4454-8F7B-E4EDBF5DFADF}" type="pres">
      <dgm:prSet presAssocID="{30E64CE8-E6A2-4D5C-A2C5-FD0A6959810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E46BF80-8E71-46E0-BD8D-3B7954012AB1}" type="pres">
      <dgm:prSet presAssocID="{30E64CE8-E6A2-4D5C-A2C5-FD0A6959810B}" presName="pyramid" presStyleLbl="node1" presStyleIdx="0" presStyleCnt="1" custScaleX="71689" custScaleY="82086"/>
      <dgm:spPr>
        <a:solidFill>
          <a:schemeClr val="accent6">
            <a:lumMod val="40000"/>
            <a:lumOff val="60000"/>
          </a:schemeClr>
        </a:solidFill>
      </dgm:spPr>
    </dgm:pt>
    <dgm:pt modelId="{BF0FB6B0-D709-4675-AAC4-B0F3FCE7AA8A}" type="pres">
      <dgm:prSet presAssocID="{30E64CE8-E6A2-4D5C-A2C5-FD0A6959810B}" presName="theList" presStyleCnt="0"/>
      <dgm:spPr/>
    </dgm:pt>
    <dgm:pt modelId="{7186DBAF-0EB6-428B-9202-5F1D8144D06F}" type="pres">
      <dgm:prSet presAssocID="{C08FEFA0-E3E9-4D7A-A9DC-364FBC77D275}" presName="aNode" presStyleLbl="fgAcc1" presStyleIdx="0" presStyleCnt="3" custScaleX="123755" custLinFactNeighborX="6722" custLinFactNeighborY="13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97A9D-61E1-458F-A6CC-E567BCEBBF3D}" type="pres">
      <dgm:prSet presAssocID="{C08FEFA0-E3E9-4D7A-A9DC-364FBC77D275}" presName="aSpace" presStyleCnt="0"/>
      <dgm:spPr/>
    </dgm:pt>
    <dgm:pt modelId="{F4C623EF-96FD-4787-A33F-B618CFA98674}" type="pres">
      <dgm:prSet presAssocID="{97F65426-FB61-41E2-B1CF-F10316FEF6D1}" presName="aNode" presStyleLbl="fgAcc1" presStyleIdx="1" presStyleCnt="3" custScaleX="123755" custLinFactNeighborX="6722" custLinFactNeighborY="20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2E15E-B70B-4A03-B01B-D52AE38B7990}" type="pres">
      <dgm:prSet presAssocID="{97F65426-FB61-41E2-B1CF-F10316FEF6D1}" presName="aSpace" presStyleCnt="0"/>
      <dgm:spPr/>
    </dgm:pt>
    <dgm:pt modelId="{A245AEDF-4C12-4908-BBB3-C523C72126FD}" type="pres">
      <dgm:prSet presAssocID="{66A7B2AA-7499-49C8-918F-C2250B5A5BB5}" presName="aNode" presStyleLbl="fgAcc1" presStyleIdx="2" presStyleCnt="3" custScaleX="125016" custLinFactNeighborX="7353" custLinFactNeighborY="28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E174B-1677-4A4A-B84A-485EADEF4BDA}" type="pres">
      <dgm:prSet presAssocID="{66A7B2AA-7499-49C8-918F-C2250B5A5BB5}" presName="aSpace" presStyleCnt="0"/>
      <dgm:spPr/>
    </dgm:pt>
  </dgm:ptLst>
  <dgm:cxnLst>
    <dgm:cxn modelId="{ECEE7B2A-605A-4D07-B08A-AE909CA8503E}" srcId="{30E64CE8-E6A2-4D5C-A2C5-FD0A6959810B}" destId="{97F65426-FB61-41E2-B1CF-F10316FEF6D1}" srcOrd="1" destOrd="0" parTransId="{1D718AF6-3456-482A-8292-8291174CDD6B}" sibTransId="{080AB796-D4AA-4591-8DD1-CBAD7CDB4AF3}"/>
    <dgm:cxn modelId="{7C2F932B-39E5-4F2C-90CB-D5311BFE624E}" type="presOf" srcId="{97F65426-FB61-41E2-B1CF-F10316FEF6D1}" destId="{F4C623EF-96FD-4787-A33F-B618CFA98674}" srcOrd="0" destOrd="0" presId="urn:microsoft.com/office/officeart/2005/8/layout/pyramid2"/>
    <dgm:cxn modelId="{E1A525F1-75D6-4B71-B279-2DAFFD2A8204}" srcId="{30E64CE8-E6A2-4D5C-A2C5-FD0A6959810B}" destId="{66A7B2AA-7499-49C8-918F-C2250B5A5BB5}" srcOrd="2" destOrd="0" parTransId="{4EA5F466-53FF-4A6A-9864-8B56EE91CD76}" sibTransId="{0797C7D5-EE2E-41BF-9A33-9C6996082329}"/>
    <dgm:cxn modelId="{8789F255-640C-43CF-AC75-6AA151B15762}" type="presOf" srcId="{C08FEFA0-E3E9-4D7A-A9DC-364FBC77D275}" destId="{7186DBAF-0EB6-428B-9202-5F1D8144D06F}" srcOrd="0" destOrd="0" presId="urn:microsoft.com/office/officeart/2005/8/layout/pyramid2"/>
    <dgm:cxn modelId="{1F4FD32A-BE13-4EF5-804E-F59F1DAB8066}" type="presOf" srcId="{66A7B2AA-7499-49C8-918F-C2250B5A5BB5}" destId="{A245AEDF-4C12-4908-BBB3-C523C72126FD}" srcOrd="0" destOrd="0" presId="urn:microsoft.com/office/officeart/2005/8/layout/pyramid2"/>
    <dgm:cxn modelId="{36FC2DAA-C43C-4699-BBF1-964BB811B682}" srcId="{30E64CE8-E6A2-4D5C-A2C5-FD0A6959810B}" destId="{C08FEFA0-E3E9-4D7A-A9DC-364FBC77D275}" srcOrd="0" destOrd="0" parTransId="{6EA27B75-6C49-4B56-98EB-8A2F0A7A0CA3}" sibTransId="{BF09F06A-B6C6-4D98-8B18-BA172DA53C4D}"/>
    <dgm:cxn modelId="{58BD8F73-C249-4852-9486-F220B8661B31}" type="presOf" srcId="{30E64CE8-E6A2-4D5C-A2C5-FD0A6959810B}" destId="{86D87C93-2D9B-4454-8F7B-E4EDBF5DFADF}" srcOrd="0" destOrd="0" presId="urn:microsoft.com/office/officeart/2005/8/layout/pyramid2"/>
    <dgm:cxn modelId="{4A2371AC-FC93-432B-9AC7-8A7CE32F944C}" type="presParOf" srcId="{86D87C93-2D9B-4454-8F7B-E4EDBF5DFADF}" destId="{3E46BF80-8E71-46E0-BD8D-3B7954012AB1}" srcOrd="0" destOrd="0" presId="urn:microsoft.com/office/officeart/2005/8/layout/pyramid2"/>
    <dgm:cxn modelId="{0A752BCF-6FD8-470B-BCC7-257B2E5C8841}" type="presParOf" srcId="{86D87C93-2D9B-4454-8F7B-E4EDBF5DFADF}" destId="{BF0FB6B0-D709-4675-AAC4-B0F3FCE7AA8A}" srcOrd="1" destOrd="0" presId="urn:microsoft.com/office/officeart/2005/8/layout/pyramid2"/>
    <dgm:cxn modelId="{1874FF6A-E573-49D8-AF22-F03791C80BC0}" type="presParOf" srcId="{BF0FB6B0-D709-4675-AAC4-B0F3FCE7AA8A}" destId="{7186DBAF-0EB6-428B-9202-5F1D8144D06F}" srcOrd="0" destOrd="0" presId="urn:microsoft.com/office/officeart/2005/8/layout/pyramid2"/>
    <dgm:cxn modelId="{9AEF5F43-039B-4C7D-85D5-1A31759D41F1}" type="presParOf" srcId="{BF0FB6B0-D709-4675-AAC4-B0F3FCE7AA8A}" destId="{6E697A9D-61E1-458F-A6CC-E567BCEBBF3D}" srcOrd="1" destOrd="0" presId="urn:microsoft.com/office/officeart/2005/8/layout/pyramid2"/>
    <dgm:cxn modelId="{F6BBF562-7064-472C-AC7A-70A5546C60D1}" type="presParOf" srcId="{BF0FB6B0-D709-4675-AAC4-B0F3FCE7AA8A}" destId="{F4C623EF-96FD-4787-A33F-B618CFA98674}" srcOrd="2" destOrd="0" presId="urn:microsoft.com/office/officeart/2005/8/layout/pyramid2"/>
    <dgm:cxn modelId="{B502AE88-F053-4CCA-842A-C6AC8834E561}" type="presParOf" srcId="{BF0FB6B0-D709-4675-AAC4-B0F3FCE7AA8A}" destId="{53E2E15E-B70B-4A03-B01B-D52AE38B7990}" srcOrd="3" destOrd="0" presId="urn:microsoft.com/office/officeart/2005/8/layout/pyramid2"/>
    <dgm:cxn modelId="{57635890-7B88-4787-99BB-5509C3DB7A78}" type="presParOf" srcId="{BF0FB6B0-D709-4675-AAC4-B0F3FCE7AA8A}" destId="{A245AEDF-4C12-4908-BBB3-C523C72126FD}" srcOrd="4" destOrd="0" presId="urn:microsoft.com/office/officeart/2005/8/layout/pyramid2"/>
    <dgm:cxn modelId="{926D224D-3EF7-48D2-917B-D46C827AE9E2}" type="presParOf" srcId="{BF0FB6B0-D709-4675-AAC4-B0F3FCE7AA8A}" destId="{775E174B-1677-4A4A-B84A-485EADEF4BD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A60610-5C5A-435C-81FC-98542E5D642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52B9BC-CBF9-44DA-BCC3-18F07BCCF263}">
      <dgm:prSet phldrT="[Текст]" custT="1"/>
      <dgm:spPr>
        <a:solidFill>
          <a:srgbClr val="FF99FF"/>
        </a:solidFill>
      </dgm:spPr>
      <dgm:t>
        <a:bodyPr/>
        <a:lstStyle/>
        <a:p>
          <a:r>
            <a:rPr lang="ru-RU" sz="1400" b="1" dirty="0">
              <a:solidFill>
                <a:schemeClr val="tx2">
                  <a:lumMod val="60000"/>
                  <a:lumOff val="40000"/>
                </a:schemeClr>
              </a:solidFill>
            </a:rPr>
            <a:t>Финансовое</a:t>
          </a:r>
        </a:p>
        <a:p>
          <a:r>
            <a:rPr lang="ru-RU" sz="1400" b="1" dirty="0">
              <a:solidFill>
                <a:schemeClr val="tx2">
                  <a:lumMod val="60000"/>
                  <a:lumOff val="40000"/>
                </a:schemeClr>
              </a:solidFill>
            </a:rPr>
            <a:t>управление</a:t>
          </a:r>
        </a:p>
      </dgm:t>
    </dgm:pt>
    <dgm:pt modelId="{D7D90AB1-B8C9-4355-BF50-C5E81DD33F2B}" type="parTrans" cxnId="{51CCB944-268B-40C1-9F5E-41E745C592F3}">
      <dgm:prSet/>
      <dgm:spPr/>
      <dgm:t>
        <a:bodyPr/>
        <a:lstStyle/>
        <a:p>
          <a:endParaRPr lang="ru-RU"/>
        </a:p>
      </dgm:t>
    </dgm:pt>
    <dgm:pt modelId="{3424D037-83FE-47A0-B3EB-2A1CDFB1AD04}" type="sibTrans" cxnId="{51CCB944-268B-40C1-9F5E-41E745C592F3}">
      <dgm:prSet/>
      <dgm:spPr>
        <a:noFill/>
      </dgm:spPr>
      <dgm:t>
        <a:bodyPr/>
        <a:lstStyle/>
        <a:p>
          <a:endParaRPr lang="ru-RU" dirty="0"/>
        </a:p>
      </dgm:t>
    </dgm:pt>
    <dgm:pt modelId="{E250E88E-1722-42F4-A007-9BDED8FDDB15}">
      <dgm:prSet phldrT="[Текст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>
              <a:solidFill>
                <a:srgbClr val="FF0000"/>
              </a:solidFill>
            </a:rPr>
            <a:t>Управление социальной защиты населения</a:t>
          </a:r>
        </a:p>
      </dgm:t>
    </dgm:pt>
    <dgm:pt modelId="{36BF2519-7E53-4086-82A3-D80D07BBE5FD}" type="parTrans" cxnId="{EAC811CB-0845-4FD2-801A-5115E2B592D0}">
      <dgm:prSet/>
      <dgm:spPr/>
      <dgm:t>
        <a:bodyPr/>
        <a:lstStyle/>
        <a:p>
          <a:endParaRPr lang="ru-RU"/>
        </a:p>
      </dgm:t>
    </dgm:pt>
    <dgm:pt modelId="{B32C04D3-FC68-4D72-B53D-CD02C6C566FD}" type="sibTrans" cxnId="{EAC811CB-0845-4FD2-801A-5115E2B592D0}">
      <dgm:prSet/>
      <dgm:spPr>
        <a:noFill/>
      </dgm:spPr>
      <dgm:t>
        <a:bodyPr/>
        <a:lstStyle/>
        <a:p>
          <a:endParaRPr lang="ru-RU" dirty="0"/>
        </a:p>
      </dgm:t>
    </dgm:pt>
    <dgm:pt modelId="{3C37CE28-FA1C-45FB-9E5B-E31AAFB992AF}">
      <dgm:prSet phldrT="[Текст]"/>
      <dgm:spPr>
        <a:solidFill>
          <a:srgbClr val="0CD61F"/>
        </a:solidFill>
      </dgm:spPr>
      <dgm:t>
        <a:bodyPr/>
        <a:lstStyle/>
        <a:p>
          <a:r>
            <a:rPr lang="ru-RU" b="1" dirty="0">
              <a:solidFill>
                <a:srgbClr val="FFFF00"/>
              </a:solidFill>
            </a:rPr>
            <a:t>Отдел культуры</a:t>
          </a:r>
        </a:p>
      </dgm:t>
    </dgm:pt>
    <dgm:pt modelId="{BABDECA1-70ED-4BFE-945A-58F73C572B5E}" type="parTrans" cxnId="{274BDE3C-CC49-4009-AE30-8425C770C685}">
      <dgm:prSet/>
      <dgm:spPr/>
      <dgm:t>
        <a:bodyPr/>
        <a:lstStyle/>
        <a:p>
          <a:endParaRPr lang="ru-RU"/>
        </a:p>
      </dgm:t>
    </dgm:pt>
    <dgm:pt modelId="{053BF125-E0C4-4252-9547-478F9A1B5716}" type="sibTrans" cxnId="{274BDE3C-CC49-4009-AE30-8425C770C685}">
      <dgm:prSet/>
      <dgm:spPr>
        <a:noFill/>
      </dgm:spPr>
      <dgm:t>
        <a:bodyPr/>
        <a:lstStyle/>
        <a:p>
          <a:endParaRPr lang="ru-RU" dirty="0"/>
        </a:p>
      </dgm:t>
    </dgm:pt>
    <dgm:pt modelId="{9D1C1C89-F697-4E2D-8616-D41CA67FF44A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rgbClr val="FFFF00"/>
              </a:solidFill>
            </a:rPr>
            <a:t>Комитет по управлению имуществом</a:t>
          </a:r>
        </a:p>
      </dgm:t>
    </dgm:pt>
    <dgm:pt modelId="{E662452A-E974-4B1B-B844-26C6571E2009}" type="parTrans" cxnId="{219795BA-1D33-4171-A5D9-8EC9ABEAB564}">
      <dgm:prSet/>
      <dgm:spPr/>
      <dgm:t>
        <a:bodyPr/>
        <a:lstStyle/>
        <a:p>
          <a:endParaRPr lang="ru-RU"/>
        </a:p>
      </dgm:t>
    </dgm:pt>
    <dgm:pt modelId="{ED075667-886A-4F9C-B0B6-693930CABD74}" type="sibTrans" cxnId="{219795BA-1D33-4171-A5D9-8EC9ABEAB564}">
      <dgm:prSet/>
      <dgm:spPr>
        <a:noFill/>
      </dgm:spPr>
      <dgm:t>
        <a:bodyPr/>
        <a:lstStyle/>
        <a:p>
          <a:endParaRPr lang="ru-RU" dirty="0"/>
        </a:p>
      </dgm:t>
    </dgm:pt>
    <dgm:pt modelId="{AF39658C-C12E-4D73-A274-B7E6F30943EB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100" b="1" dirty="0">
              <a:solidFill>
                <a:srgbClr val="FF99FF"/>
              </a:solidFill>
            </a:rPr>
            <a:t>Администрация</a:t>
          </a:r>
        </a:p>
        <a:p>
          <a:r>
            <a:rPr lang="ru-RU" sz="1100" b="1" dirty="0">
              <a:solidFill>
                <a:srgbClr val="FF99FF"/>
              </a:solidFill>
            </a:rPr>
            <a:t>города</a:t>
          </a:r>
        </a:p>
        <a:p>
          <a:r>
            <a:rPr lang="ru-RU" sz="1100" b="1" dirty="0">
              <a:solidFill>
                <a:srgbClr val="FF99FF"/>
              </a:solidFill>
            </a:rPr>
            <a:t>Новошахтинска</a:t>
          </a:r>
        </a:p>
      </dgm:t>
    </dgm:pt>
    <dgm:pt modelId="{82B5EDC2-6D15-430E-AE3F-501C14B5049B}" type="parTrans" cxnId="{B9A49BC3-3C9F-487C-A867-C88599299C8E}">
      <dgm:prSet/>
      <dgm:spPr/>
      <dgm:t>
        <a:bodyPr/>
        <a:lstStyle/>
        <a:p>
          <a:endParaRPr lang="ru-RU"/>
        </a:p>
      </dgm:t>
    </dgm:pt>
    <dgm:pt modelId="{F051052F-DAF6-4FCF-9C62-FA7A28C79F04}" type="sibTrans" cxnId="{B9A49BC3-3C9F-487C-A867-C88599299C8E}">
      <dgm:prSet/>
      <dgm:spPr>
        <a:noFill/>
      </dgm:spPr>
      <dgm:t>
        <a:bodyPr/>
        <a:lstStyle/>
        <a:p>
          <a:endParaRPr lang="ru-RU" dirty="0"/>
        </a:p>
      </dgm:t>
    </dgm:pt>
    <dgm:pt modelId="{5EB1BC4E-6435-470D-A257-58AF09622BC9}">
      <dgm:prSet/>
      <dgm:spPr>
        <a:solidFill>
          <a:srgbClr val="FFC000"/>
        </a:solidFill>
      </dgm:spPr>
      <dgm:t>
        <a:bodyPr/>
        <a:lstStyle/>
        <a:p>
          <a:r>
            <a:rPr lang="ru-RU" b="1" dirty="0">
              <a:solidFill>
                <a:srgbClr val="7030A0"/>
              </a:solidFill>
            </a:rPr>
            <a:t>Управление</a:t>
          </a:r>
        </a:p>
        <a:p>
          <a:r>
            <a:rPr lang="ru-RU" b="1" dirty="0">
              <a:solidFill>
                <a:srgbClr val="7030A0"/>
              </a:solidFill>
            </a:rPr>
            <a:t>образования</a:t>
          </a:r>
        </a:p>
      </dgm:t>
    </dgm:pt>
    <dgm:pt modelId="{1C7561C6-9EDC-4BFE-8AEF-1AF97E2EEE86}" type="parTrans" cxnId="{9DD2CCF8-EC27-444A-A853-C71D8CC258D3}">
      <dgm:prSet/>
      <dgm:spPr/>
      <dgm:t>
        <a:bodyPr/>
        <a:lstStyle/>
        <a:p>
          <a:endParaRPr lang="ru-RU"/>
        </a:p>
      </dgm:t>
    </dgm:pt>
    <dgm:pt modelId="{B82C988A-D414-453A-908F-D99C349C924F}" type="sibTrans" cxnId="{9DD2CCF8-EC27-444A-A853-C71D8CC258D3}">
      <dgm:prSet/>
      <dgm:spPr>
        <a:noFill/>
      </dgm:spPr>
      <dgm:t>
        <a:bodyPr/>
        <a:lstStyle/>
        <a:p>
          <a:endParaRPr lang="ru-RU" dirty="0"/>
        </a:p>
      </dgm:t>
    </dgm:pt>
    <dgm:pt modelId="{D94BF187-582C-4B6E-8386-2E36889D4DFF}">
      <dgm:prSet/>
      <dgm:spPr>
        <a:solidFill>
          <a:srgbClr val="FF0000"/>
        </a:solidFill>
      </dgm:spPr>
      <dgm:t>
        <a:bodyPr/>
        <a:lstStyle/>
        <a:p>
          <a:r>
            <a:rPr lang="ru-RU" b="1" dirty="0">
              <a:solidFill>
                <a:srgbClr val="FFFF00"/>
              </a:solidFill>
            </a:rPr>
            <a:t>Отдел записи</a:t>
          </a:r>
        </a:p>
        <a:p>
          <a:r>
            <a:rPr lang="ru-RU" b="1" dirty="0">
              <a:solidFill>
                <a:srgbClr val="FFFF00"/>
              </a:solidFill>
            </a:rPr>
            <a:t>актов гражданского</a:t>
          </a:r>
        </a:p>
        <a:p>
          <a:r>
            <a:rPr lang="ru-RU" b="1" dirty="0">
              <a:solidFill>
                <a:srgbClr val="FFFF00"/>
              </a:solidFill>
            </a:rPr>
            <a:t>состояния</a:t>
          </a:r>
        </a:p>
      </dgm:t>
    </dgm:pt>
    <dgm:pt modelId="{EA8A8E6A-1085-4787-A004-672A0720D038}" type="parTrans" cxnId="{FB5CD866-98A7-47C0-9C5E-C7F34E8269BB}">
      <dgm:prSet/>
      <dgm:spPr/>
      <dgm:t>
        <a:bodyPr/>
        <a:lstStyle/>
        <a:p>
          <a:endParaRPr lang="ru-RU"/>
        </a:p>
      </dgm:t>
    </dgm:pt>
    <dgm:pt modelId="{76F862E7-6E29-490E-B69C-A1711747F951}" type="sibTrans" cxnId="{FB5CD866-98A7-47C0-9C5E-C7F34E8269BB}">
      <dgm:prSet/>
      <dgm:spPr>
        <a:noFill/>
      </dgm:spPr>
      <dgm:t>
        <a:bodyPr/>
        <a:lstStyle/>
        <a:p>
          <a:endParaRPr lang="ru-RU" dirty="0"/>
        </a:p>
      </dgm:t>
    </dgm:pt>
    <dgm:pt modelId="{6B0F6586-1B51-4202-9D03-1C9578339548}">
      <dgm:prSet/>
      <dgm:spPr>
        <a:solidFill>
          <a:srgbClr val="9900CC"/>
        </a:solidFill>
      </dgm:spPr>
      <dgm:t>
        <a:bodyPr/>
        <a:lstStyle/>
        <a:p>
          <a:r>
            <a:rPr lang="ru-RU" b="1" dirty="0">
              <a:solidFill>
                <a:srgbClr val="FFC000"/>
              </a:solidFill>
            </a:rPr>
            <a:t>Городская Дума</a:t>
          </a:r>
        </a:p>
      </dgm:t>
    </dgm:pt>
    <dgm:pt modelId="{3B1DC830-FA02-4C10-9C56-3A296B806AA8}" type="parTrans" cxnId="{C0A87DEA-BF73-4965-A91A-99378482DCF8}">
      <dgm:prSet/>
      <dgm:spPr/>
      <dgm:t>
        <a:bodyPr/>
        <a:lstStyle/>
        <a:p>
          <a:endParaRPr lang="ru-RU"/>
        </a:p>
      </dgm:t>
    </dgm:pt>
    <dgm:pt modelId="{CC96E179-2908-4FC5-A508-55B8AA618005}" type="sibTrans" cxnId="{C0A87DEA-BF73-4965-A91A-99378482DCF8}">
      <dgm:prSet/>
      <dgm:spPr>
        <a:noFill/>
      </dgm:spPr>
      <dgm:t>
        <a:bodyPr/>
        <a:lstStyle/>
        <a:p>
          <a:endParaRPr lang="ru-RU" dirty="0"/>
        </a:p>
      </dgm:t>
    </dgm:pt>
    <dgm:pt modelId="{1EA42A2C-DF93-4789-A2A5-863A34425179}">
      <dgm:prSet custT="1"/>
      <dgm:spPr>
        <a:solidFill>
          <a:srgbClr val="BCF6CA"/>
        </a:solidFill>
      </dgm:spPr>
      <dgm:t>
        <a:bodyPr/>
        <a:lstStyle/>
        <a:p>
          <a:endParaRPr lang="ru-RU" sz="2000" b="1" dirty="0">
            <a:solidFill>
              <a:srgbClr val="FF0000"/>
            </a:solidFill>
          </a:endParaRPr>
        </a:p>
      </dgm:t>
    </dgm:pt>
    <dgm:pt modelId="{E909340C-7EF6-4E02-BD1B-43E62452E50C}" type="parTrans" cxnId="{0B85631C-E50D-425E-8C11-972FA86285EE}">
      <dgm:prSet/>
      <dgm:spPr/>
      <dgm:t>
        <a:bodyPr/>
        <a:lstStyle/>
        <a:p>
          <a:endParaRPr lang="ru-RU"/>
        </a:p>
      </dgm:t>
    </dgm:pt>
    <dgm:pt modelId="{D2E20DF6-3E55-466C-8857-7BF9780B8297}" type="sibTrans" cxnId="{0B85631C-E50D-425E-8C11-972FA86285EE}">
      <dgm:prSet/>
      <dgm:spPr>
        <a:noFill/>
      </dgm:spPr>
      <dgm:t>
        <a:bodyPr/>
        <a:lstStyle/>
        <a:p>
          <a:endParaRPr lang="ru-RU" dirty="0"/>
        </a:p>
      </dgm:t>
    </dgm:pt>
    <dgm:pt modelId="{F5D79952-AA71-461F-AF6D-88DFDAC29C18}" type="pres">
      <dgm:prSet presAssocID="{D8A60610-5C5A-435C-81FC-98542E5D642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A8467C-93B9-4A11-BFA7-7E5023ABF968}" type="pres">
      <dgm:prSet presAssocID="{C152B9BC-CBF9-44DA-BCC3-18F07BCCF263}" presName="node" presStyleLbl="node1" presStyleIdx="0" presStyleCnt="9" custScaleX="165171" custScaleY="157453" custRadScaleRad="105098" custRadScaleInc="-149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1EA33-A545-49A8-A7BD-06C96C0038FF}" type="pres">
      <dgm:prSet presAssocID="{3424D037-83FE-47A0-B3EB-2A1CDFB1AD04}" presName="sibTrans" presStyleLbl="sibTrans2D1" presStyleIdx="0" presStyleCnt="9"/>
      <dgm:spPr/>
      <dgm:t>
        <a:bodyPr/>
        <a:lstStyle/>
        <a:p>
          <a:endParaRPr lang="ru-RU"/>
        </a:p>
      </dgm:t>
    </dgm:pt>
    <dgm:pt modelId="{BD66061A-926C-4F32-99B9-21FC7D9172FD}" type="pres">
      <dgm:prSet presAssocID="{3424D037-83FE-47A0-B3EB-2A1CDFB1AD04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9F80B49F-9488-4B86-8677-EDEDF6E28040}" type="pres">
      <dgm:prSet presAssocID="{6B0F6586-1B51-4202-9D03-1C9578339548}" presName="node" presStyleLbl="node1" presStyleIdx="1" presStyleCnt="9" custScaleX="166293" custScaleY="161874" custRadScaleRad="78377" custRadScaleInc="-113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B9421-54A7-46C5-9B53-64AAF86AAF1E}" type="pres">
      <dgm:prSet presAssocID="{CC96E179-2908-4FC5-A508-55B8AA618005}" presName="sibTrans" presStyleLbl="sibTrans2D1" presStyleIdx="1" presStyleCnt="9"/>
      <dgm:spPr/>
      <dgm:t>
        <a:bodyPr/>
        <a:lstStyle/>
        <a:p>
          <a:endParaRPr lang="ru-RU"/>
        </a:p>
      </dgm:t>
    </dgm:pt>
    <dgm:pt modelId="{5AAD4CB8-FCD7-4BFF-A580-35150DD54581}" type="pres">
      <dgm:prSet presAssocID="{CC96E179-2908-4FC5-A508-55B8AA618005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3DB619D6-653B-4079-A520-1B13739E1EE2}" type="pres">
      <dgm:prSet presAssocID="{1EA42A2C-DF93-4789-A2A5-863A34425179}" presName="node" presStyleLbl="node1" presStyleIdx="2" presStyleCnt="9" custScaleX="230418" custScaleY="244638" custRadScaleRad="52011" custRadScaleInc="-85260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2376566-9D77-4703-8F5F-247862AAD0DC}" type="pres">
      <dgm:prSet presAssocID="{D2E20DF6-3E55-466C-8857-7BF9780B8297}" presName="sibTrans" presStyleLbl="sibTrans2D1" presStyleIdx="2" presStyleCnt="9"/>
      <dgm:spPr/>
      <dgm:t>
        <a:bodyPr/>
        <a:lstStyle/>
        <a:p>
          <a:endParaRPr lang="ru-RU"/>
        </a:p>
      </dgm:t>
    </dgm:pt>
    <dgm:pt modelId="{BA0E6BFF-4154-4283-AD4B-1897A4A6041A}" type="pres">
      <dgm:prSet presAssocID="{D2E20DF6-3E55-466C-8857-7BF9780B8297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CF31FF58-B075-4E42-9759-8C13C88D51F1}" type="pres">
      <dgm:prSet presAssocID="{D94BF187-582C-4B6E-8386-2E36889D4DFF}" presName="node" presStyleLbl="node1" presStyleIdx="3" presStyleCnt="9" custScaleX="165713" custScaleY="165713" custRadScaleRad="42453" custRadScaleInc="-166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E4EBA-5550-4360-8BAD-F53DB5F8150D}" type="pres">
      <dgm:prSet presAssocID="{76F862E7-6E29-490E-B69C-A1711747F951}" presName="sibTrans" presStyleLbl="sibTrans2D1" presStyleIdx="3" presStyleCnt="9"/>
      <dgm:spPr/>
      <dgm:t>
        <a:bodyPr/>
        <a:lstStyle/>
        <a:p>
          <a:endParaRPr lang="ru-RU"/>
        </a:p>
      </dgm:t>
    </dgm:pt>
    <dgm:pt modelId="{A4A95A00-A75C-4EC2-B758-C78EBA72FE89}" type="pres">
      <dgm:prSet presAssocID="{76F862E7-6E29-490E-B69C-A1711747F951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23FB9908-5BBE-4717-B7BB-995D6D3CCA3B}" type="pres">
      <dgm:prSet presAssocID="{5EB1BC4E-6435-470D-A257-58AF09622BC9}" presName="node" presStyleLbl="node1" presStyleIdx="4" presStyleCnt="9" custScaleX="165713" custScaleY="165713" custRadScaleRad="76169" custRadScaleInc="18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FABB5-896A-403A-9618-A70BBB2DC3C6}" type="pres">
      <dgm:prSet presAssocID="{B82C988A-D414-453A-908F-D99C349C924F}" presName="sibTrans" presStyleLbl="sibTrans2D1" presStyleIdx="4" presStyleCnt="9"/>
      <dgm:spPr/>
      <dgm:t>
        <a:bodyPr/>
        <a:lstStyle/>
        <a:p>
          <a:endParaRPr lang="ru-RU"/>
        </a:p>
      </dgm:t>
    </dgm:pt>
    <dgm:pt modelId="{96D85A13-4AE3-46B0-962B-98216EDFC512}" type="pres">
      <dgm:prSet presAssocID="{B82C988A-D414-453A-908F-D99C349C924F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252DB9BA-BB76-46EF-A848-AC157064DD9A}" type="pres">
      <dgm:prSet presAssocID="{E250E88E-1722-42F4-A007-9BDED8FDDB15}" presName="node" presStyleLbl="node1" presStyleIdx="5" presStyleCnt="9" custScaleX="165713" custScaleY="165713" custRadScaleRad="109993" custRadScaleInc="51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F8241-C6F0-42BA-999E-816C53E99DFD}" type="pres">
      <dgm:prSet presAssocID="{B32C04D3-FC68-4D72-B53D-CD02C6C566FD}" presName="sibTrans" presStyleLbl="sibTrans2D1" presStyleIdx="5" presStyleCnt="9"/>
      <dgm:spPr/>
      <dgm:t>
        <a:bodyPr/>
        <a:lstStyle/>
        <a:p>
          <a:endParaRPr lang="ru-RU"/>
        </a:p>
      </dgm:t>
    </dgm:pt>
    <dgm:pt modelId="{53662C52-415E-4229-A968-433D08094A7E}" type="pres">
      <dgm:prSet presAssocID="{B32C04D3-FC68-4D72-B53D-CD02C6C566FD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257F3EC6-8258-4795-A0E2-F35646B4AD1B}" type="pres">
      <dgm:prSet presAssocID="{3C37CE28-FA1C-45FB-9E5B-E31AAFB992AF}" presName="node" presStyleLbl="node1" presStyleIdx="6" presStyleCnt="9" custScaleX="165713" custScaleY="165713" custRadScaleRad="144251" custRadScaleInc="11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4CECF-7753-4AC5-853E-105BF466E12C}" type="pres">
      <dgm:prSet presAssocID="{053BF125-E0C4-4252-9547-478F9A1B5716}" presName="sibTrans" presStyleLbl="sibTrans2D1" presStyleIdx="6" presStyleCnt="9"/>
      <dgm:spPr/>
      <dgm:t>
        <a:bodyPr/>
        <a:lstStyle/>
        <a:p>
          <a:endParaRPr lang="ru-RU"/>
        </a:p>
      </dgm:t>
    </dgm:pt>
    <dgm:pt modelId="{DFC27483-868B-45AD-9864-4AA6CCC6CF07}" type="pres">
      <dgm:prSet presAssocID="{053BF125-E0C4-4252-9547-478F9A1B5716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49002F89-6D04-4FFD-9B78-8EF7880B1423}" type="pres">
      <dgm:prSet presAssocID="{9D1C1C89-F697-4E2D-8616-D41CA67FF44A}" presName="node" presStyleLbl="node1" presStyleIdx="7" presStyleCnt="9" custScaleX="165713" custScaleY="165713" custRadScaleRad="150536" custRadScaleInc="-38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A2DE4-B4BF-4884-9759-DC24B899664A}" type="pres">
      <dgm:prSet presAssocID="{ED075667-886A-4F9C-B0B6-693930CABD74}" presName="sibTrans" presStyleLbl="sibTrans2D1" presStyleIdx="7" presStyleCnt="9"/>
      <dgm:spPr/>
      <dgm:t>
        <a:bodyPr/>
        <a:lstStyle/>
        <a:p>
          <a:endParaRPr lang="ru-RU"/>
        </a:p>
      </dgm:t>
    </dgm:pt>
    <dgm:pt modelId="{DBA746F8-BE3E-4687-813B-B44A1E7EA807}" type="pres">
      <dgm:prSet presAssocID="{ED075667-886A-4F9C-B0B6-693930CABD74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60EAEEBA-4530-471E-8BF6-97D7C736CAD8}" type="pres">
      <dgm:prSet presAssocID="{AF39658C-C12E-4D73-A274-B7E6F30943EB}" presName="node" presStyleLbl="node1" presStyleIdx="8" presStyleCnt="9" custScaleX="169048" custScaleY="163878" custRadScaleRad="150090" custRadScaleInc="-91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1D856-09AE-4790-9D48-4BCBC5E219F4}" type="pres">
      <dgm:prSet presAssocID="{F051052F-DAF6-4FCF-9C62-FA7A28C79F04}" presName="sibTrans" presStyleLbl="sibTrans2D1" presStyleIdx="8" presStyleCnt="9"/>
      <dgm:spPr/>
      <dgm:t>
        <a:bodyPr/>
        <a:lstStyle/>
        <a:p>
          <a:endParaRPr lang="ru-RU"/>
        </a:p>
      </dgm:t>
    </dgm:pt>
    <dgm:pt modelId="{A9714BBE-C244-47A1-B9D4-E5637D9BFA02}" type="pres">
      <dgm:prSet presAssocID="{F051052F-DAF6-4FCF-9C62-FA7A28C79F04}" presName="connectorText" presStyleLbl="sibTrans2D1" presStyleIdx="8" presStyleCnt="9"/>
      <dgm:spPr/>
      <dgm:t>
        <a:bodyPr/>
        <a:lstStyle/>
        <a:p>
          <a:endParaRPr lang="ru-RU"/>
        </a:p>
      </dgm:t>
    </dgm:pt>
  </dgm:ptLst>
  <dgm:cxnLst>
    <dgm:cxn modelId="{9DD2CCF8-EC27-444A-A853-C71D8CC258D3}" srcId="{D8A60610-5C5A-435C-81FC-98542E5D6423}" destId="{5EB1BC4E-6435-470D-A257-58AF09622BC9}" srcOrd="4" destOrd="0" parTransId="{1C7561C6-9EDC-4BFE-8AEF-1AF97E2EEE86}" sibTransId="{B82C988A-D414-453A-908F-D99C349C924F}"/>
    <dgm:cxn modelId="{98857DC9-258D-416B-A272-AA52313C8C66}" type="presOf" srcId="{B32C04D3-FC68-4D72-B53D-CD02C6C566FD}" destId="{53662C52-415E-4229-A968-433D08094A7E}" srcOrd="1" destOrd="0" presId="urn:microsoft.com/office/officeart/2005/8/layout/cycle2"/>
    <dgm:cxn modelId="{70299119-2E13-409D-ADC4-C0D98B586A46}" type="presOf" srcId="{D2E20DF6-3E55-466C-8857-7BF9780B8297}" destId="{BA0E6BFF-4154-4283-AD4B-1897A4A6041A}" srcOrd="1" destOrd="0" presId="urn:microsoft.com/office/officeart/2005/8/layout/cycle2"/>
    <dgm:cxn modelId="{71B0BA7B-D6B0-4454-9971-48913216731E}" type="presOf" srcId="{B82C988A-D414-453A-908F-D99C349C924F}" destId="{96D85A13-4AE3-46B0-962B-98216EDFC512}" srcOrd="1" destOrd="0" presId="urn:microsoft.com/office/officeart/2005/8/layout/cycle2"/>
    <dgm:cxn modelId="{219795BA-1D33-4171-A5D9-8EC9ABEAB564}" srcId="{D8A60610-5C5A-435C-81FC-98542E5D6423}" destId="{9D1C1C89-F697-4E2D-8616-D41CA67FF44A}" srcOrd="7" destOrd="0" parTransId="{E662452A-E974-4B1B-B844-26C6571E2009}" sibTransId="{ED075667-886A-4F9C-B0B6-693930CABD74}"/>
    <dgm:cxn modelId="{ECE520F4-6334-4A0D-8720-823F9D912EA0}" type="presOf" srcId="{CC96E179-2908-4FC5-A508-55B8AA618005}" destId="{5AAD4CB8-FCD7-4BFF-A580-35150DD54581}" srcOrd="1" destOrd="0" presId="urn:microsoft.com/office/officeart/2005/8/layout/cycle2"/>
    <dgm:cxn modelId="{274BDE3C-CC49-4009-AE30-8425C770C685}" srcId="{D8A60610-5C5A-435C-81FC-98542E5D6423}" destId="{3C37CE28-FA1C-45FB-9E5B-E31AAFB992AF}" srcOrd="6" destOrd="0" parTransId="{BABDECA1-70ED-4BFE-945A-58F73C572B5E}" sibTransId="{053BF125-E0C4-4252-9547-478F9A1B5716}"/>
    <dgm:cxn modelId="{45454441-48EA-40A5-831D-52E491F55B5B}" type="presOf" srcId="{AF39658C-C12E-4D73-A274-B7E6F30943EB}" destId="{60EAEEBA-4530-471E-8BF6-97D7C736CAD8}" srcOrd="0" destOrd="0" presId="urn:microsoft.com/office/officeart/2005/8/layout/cycle2"/>
    <dgm:cxn modelId="{621403D9-66FA-48EC-A47D-85744EBADEB3}" type="presOf" srcId="{B32C04D3-FC68-4D72-B53D-CD02C6C566FD}" destId="{DA2F8241-C6F0-42BA-999E-816C53E99DFD}" srcOrd="0" destOrd="0" presId="urn:microsoft.com/office/officeart/2005/8/layout/cycle2"/>
    <dgm:cxn modelId="{A4C7A379-701B-490F-89F8-FFD099CBE438}" type="presOf" srcId="{D2E20DF6-3E55-466C-8857-7BF9780B8297}" destId="{12376566-9D77-4703-8F5F-247862AAD0DC}" srcOrd="0" destOrd="0" presId="urn:microsoft.com/office/officeart/2005/8/layout/cycle2"/>
    <dgm:cxn modelId="{0B85631C-E50D-425E-8C11-972FA86285EE}" srcId="{D8A60610-5C5A-435C-81FC-98542E5D6423}" destId="{1EA42A2C-DF93-4789-A2A5-863A34425179}" srcOrd="2" destOrd="0" parTransId="{E909340C-7EF6-4E02-BD1B-43E62452E50C}" sibTransId="{D2E20DF6-3E55-466C-8857-7BF9780B8297}"/>
    <dgm:cxn modelId="{9817A202-E3DD-44AD-AB33-FC8B09949FAE}" type="presOf" srcId="{5EB1BC4E-6435-470D-A257-58AF09622BC9}" destId="{23FB9908-5BBE-4717-B7BB-995D6D3CCA3B}" srcOrd="0" destOrd="0" presId="urn:microsoft.com/office/officeart/2005/8/layout/cycle2"/>
    <dgm:cxn modelId="{7BBA0C42-DFDD-4B2C-8E8D-C6CC49960DE0}" type="presOf" srcId="{D8A60610-5C5A-435C-81FC-98542E5D6423}" destId="{F5D79952-AA71-461F-AF6D-88DFDAC29C18}" srcOrd="0" destOrd="0" presId="urn:microsoft.com/office/officeart/2005/8/layout/cycle2"/>
    <dgm:cxn modelId="{66515B20-7F7C-4F86-BA01-C9B2BD002E85}" type="presOf" srcId="{C152B9BC-CBF9-44DA-BCC3-18F07BCCF263}" destId="{87A8467C-93B9-4A11-BFA7-7E5023ABF968}" srcOrd="0" destOrd="0" presId="urn:microsoft.com/office/officeart/2005/8/layout/cycle2"/>
    <dgm:cxn modelId="{2C689F20-32F8-4A89-957E-DB1610FB8590}" type="presOf" srcId="{F051052F-DAF6-4FCF-9C62-FA7A28C79F04}" destId="{8D01D856-09AE-4790-9D48-4BCBC5E219F4}" srcOrd="0" destOrd="0" presId="urn:microsoft.com/office/officeart/2005/8/layout/cycle2"/>
    <dgm:cxn modelId="{02AF0177-F761-4F7F-9B40-7B600E950A4A}" type="presOf" srcId="{6B0F6586-1B51-4202-9D03-1C9578339548}" destId="{9F80B49F-9488-4B86-8677-EDEDF6E28040}" srcOrd="0" destOrd="0" presId="urn:microsoft.com/office/officeart/2005/8/layout/cycle2"/>
    <dgm:cxn modelId="{3482F975-FC8F-4641-ADB8-EBC1C569D326}" type="presOf" srcId="{CC96E179-2908-4FC5-A508-55B8AA618005}" destId="{DAEB9421-54A7-46C5-9B53-64AAF86AAF1E}" srcOrd="0" destOrd="0" presId="urn:microsoft.com/office/officeart/2005/8/layout/cycle2"/>
    <dgm:cxn modelId="{1258B07A-2B9C-466C-8CFA-CF28B03673B0}" type="presOf" srcId="{F051052F-DAF6-4FCF-9C62-FA7A28C79F04}" destId="{A9714BBE-C244-47A1-B9D4-E5637D9BFA02}" srcOrd="1" destOrd="0" presId="urn:microsoft.com/office/officeart/2005/8/layout/cycle2"/>
    <dgm:cxn modelId="{D5B92597-138B-48E8-AC76-0EFDB4AF1DE9}" type="presOf" srcId="{E250E88E-1722-42F4-A007-9BDED8FDDB15}" destId="{252DB9BA-BB76-46EF-A848-AC157064DD9A}" srcOrd="0" destOrd="0" presId="urn:microsoft.com/office/officeart/2005/8/layout/cycle2"/>
    <dgm:cxn modelId="{486C4E4E-2F26-4930-BCA9-2921895BF3E6}" type="presOf" srcId="{3C37CE28-FA1C-45FB-9E5B-E31AAFB992AF}" destId="{257F3EC6-8258-4795-A0E2-F35646B4AD1B}" srcOrd="0" destOrd="0" presId="urn:microsoft.com/office/officeart/2005/8/layout/cycle2"/>
    <dgm:cxn modelId="{B9A49BC3-3C9F-487C-A867-C88599299C8E}" srcId="{D8A60610-5C5A-435C-81FC-98542E5D6423}" destId="{AF39658C-C12E-4D73-A274-B7E6F30943EB}" srcOrd="8" destOrd="0" parTransId="{82B5EDC2-6D15-430E-AE3F-501C14B5049B}" sibTransId="{F051052F-DAF6-4FCF-9C62-FA7A28C79F04}"/>
    <dgm:cxn modelId="{FE07CBCE-65A1-4B09-BFD0-031DF07FFB5F}" type="presOf" srcId="{76F862E7-6E29-490E-B69C-A1711747F951}" destId="{A4A95A00-A75C-4EC2-B758-C78EBA72FE89}" srcOrd="1" destOrd="0" presId="urn:microsoft.com/office/officeart/2005/8/layout/cycle2"/>
    <dgm:cxn modelId="{A64D9DE8-869B-4393-90F0-800CFA0B06D2}" type="presOf" srcId="{9D1C1C89-F697-4E2D-8616-D41CA67FF44A}" destId="{49002F89-6D04-4FFD-9B78-8EF7880B1423}" srcOrd="0" destOrd="0" presId="urn:microsoft.com/office/officeart/2005/8/layout/cycle2"/>
    <dgm:cxn modelId="{C0A9B594-F91D-4E8E-ADBE-18A86CB3D63F}" type="presOf" srcId="{D94BF187-582C-4B6E-8386-2E36889D4DFF}" destId="{CF31FF58-B075-4E42-9759-8C13C88D51F1}" srcOrd="0" destOrd="0" presId="urn:microsoft.com/office/officeart/2005/8/layout/cycle2"/>
    <dgm:cxn modelId="{58361130-8B8D-4937-8258-1B6BFB6EE916}" type="presOf" srcId="{1EA42A2C-DF93-4789-A2A5-863A34425179}" destId="{3DB619D6-653B-4079-A520-1B13739E1EE2}" srcOrd="0" destOrd="0" presId="urn:microsoft.com/office/officeart/2005/8/layout/cycle2"/>
    <dgm:cxn modelId="{34794DE5-D1EF-4B69-92D3-3955BDA52912}" type="presOf" srcId="{B82C988A-D414-453A-908F-D99C349C924F}" destId="{D4CFABB5-896A-403A-9618-A70BBB2DC3C6}" srcOrd="0" destOrd="0" presId="urn:microsoft.com/office/officeart/2005/8/layout/cycle2"/>
    <dgm:cxn modelId="{65433DA3-84F4-4317-A975-71C2C5DEB293}" type="presOf" srcId="{053BF125-E0C4-4252-9547-478F9A1B5716}" destId="{7B84CECF-7753-4AC5-853E-105BF466E12C}" srcOrd="0" destOrd="0" presId="urn:microsoft.com/office/officeart/2005/8/layout/cycle2"/>
    <dgm:cxn modelId="{8F6CAAA5-5105-4A6A-A4C9-EB788D1FA4B2}" type="presOf" srcId="{3424D037-83FE-47A0-B3EB-2A1CDFB1AD04}" destId="{D9F1EA33-A545-49A8-A7BD-06C96C0038FF}" srcOrd="0" destOrd="0" presId="urn:microsoft.com/office/officeart/2005/8/layout/cycle2"/>
    <dgm:cxn modelId="{5CAA1489-92D3-4042-97A8-28257FFF51F8}" type="presOf" srcId="{3424D037-83FE-47A0-B3EB-2A1CDFB1AD04}" destId="{BD66061A-926C-4F32-99B9-21FC7D9172FD}" srcOrd="1" destOrd="0" presId="urn:microsoft.com/office/officeart/2005/8/layout/cycle2"/>
    <dgm:cxn modelId="{FB5CD866-98A7-47C0-9C5E-C7F34E8269BB}" srcId="{D8A60610-5C5A-435C-81FC-98542E5D6423}" destId="{D94BF187-582C-4B6E-8386-2E36889D4DFF}" srcOrd="3" destOrd="0" parTransId="{EA8A8E6A-1085-4787-A004-672A0720D038}" sibTransId="{76F862E7-6E29-490E-B69C-A1711747F951}"/>
    <dgm:cxn modelId="{AD397E93-428A-41B1-AD44-321975DB9DE2}" type="presOf" srcId="{053BF125-E0C4-4252-9547-478F9A1B5716}" destId="{DFC27483-868B-45AD-9864-4AA6CCC6CF07}" srcOrd="1" destOrd="0" presId="urn:microsoft.com/office/officeart/2005/8/layout/cycle2"/>
    <dgm:cxn modelId="{51CCB944-268B-40C1-9F5E-41E745C592F3}" srcId="{D8A60610-5C5A-435C-81FC-98542E5D6423}" destId="{C152B9BC-CBF9-44DA-BCC3-18F07BCCF263}" srcOrd="0" destOrd="0" parTransId="{D7D90AB1-B8C9-4355-BF50-C5E81DD33F2B}" sibTransId="{3424D037-83FE-47A0-B3EB-2A1CDFB1AD04}"/>
    <dgm:cxn modelId="{9FE97EB4-9162-47EB-8F47-6BF1759A36A5}" type="presOf" srcId="{76F862E7-6E29-490E-B69C-A1711747F951}" destId="{130E4EBA-5550-4360-8BAD-F53DB5F8150D}" srcOrd="0" destOrd="0" presId="urn:microsoft.com/office/officeart/2005/8/layout/cycle2"/>
    <dgm:cxn modelId="{C0A87DEA-BF73-4965-A91A-99378482DCF8}" srcId="{D8A60610-5C5A-435C-81FC-98542E5D6423}" destId="{6B0F6586-1B51-4202-9D03-1C9578339548}" srcOrd="1" destOrd="0" parTransId="{3B1DC830-FA02-4C10-9C56-3A296B806AA8}" sibTransId="{CC96E179-2908-4FC5-A508-55B8AA618005}"/>
    <dgm:cxn modelId="{814A4B2C-ABB5-40BA-AC82-1419259A0FC5}" type="presOf" srcId="{ED075667-886A-4F9C-B0B6-693930CABD74}" destId="{C07A2DE4-B4BF-4884-9759-DC24B899664A}" srcOrd="0" destOrd="0" presId="urn:microsoft.com/office/officeart/2005/8/layout/cycle2"/>
    <dgm:cxn modelId="{171FAE05-4346-4B6F-A1A6-5ABDC7F9BAF3}" type="presOf" srcId="{ED075667-886A-4F9C-B0B6-693930CABD74}" destId="{DBA746F8-BE3E-4687-813B-B44A1E7EA807}" srcOrd="1" destOrd="0" presId="urn:microsoft.com/office/officeart/2005/8/layout/cycle2"/>
    <dgm:cxn modelId="{EAC811CB-0845-4FD2-801A-5115E2B592D0}" srcId="{D8A60610-5C5A-435C-81FC-98542E5D6423}" destId="{E250E88E-1722-42F4-A007-9BDED8FDDB15}" srcOrd="5" destOrd="0" parTransId="{36BF2519-7E53-4086-82A3-D80D07BBE5FD}" sibTransId="{B32C04D3-FC68-4D72-B53D-CD02C6C566FD}"/>
    <dgm:cxn modelId="{9273433A-D7A3-472A-9A1B-7390D7B6E728}" type="presParOf" srcId="{F5D79952-AA71-461F-AF6D-88DFDAC29C18}" destId="{87A8467C-93B9-4A11-BFA7-7E5023ABF968}" srcOrd="0" destOrd="0" presId="urn:microsoft.com/office/officeart/2005/8/layout/cycle2"/>
    <dgm:cxn modelId="{57AC4F6D-0486-42F7-A3C4-E07BD900447E}" type="presParOf" srcId="{F5D79952-AA71-461F-AF6D-88DFDAC29C18}" destId="{D9F1EA33-A545-49A8-A7BD-06C96C0038FF}" srcOrd="1" destOrd="0" presId="urn:microsoft.com/office/officeart/2005/8/layout/cycle2"/>
    <dgm:cxn modelId="{2E54728B-2167-4342-9505-AEF0EE9152BB}" type="presParOf" srcId="{D9F1EA33-A545-49A8-A7BD-06C96C0038FF}" destId="{BD66061A-926C-4F32-99B9-21FC7D9172FD}" srcOrd="0" destOrd="0" presId="urn:microsoft.com/office/officeart/2005/8/layout/cycle2"/>
    <dgm:cxn modelId="{55F1AEC4-8C9C-4743-8016-7A1A95115398}" type="presParOf" srcId="{F5D79952-AA71-461F-AF6D-88DFDAC29C18}" destId="{9F80B49F-9488-4B86-8677-EDEDF6E28040}" srcOrd="2" destOrd="0" presId="urn:microsoft.com/office/officeart/2005/8/layout/cycle2"/>
    <dgm:cxn modelId="{ED7C55E9-A524-44F2-B536-0406DB646759}" type="presParOf" srcId="{F5D79952-AA71-461F-AF6D-88DFDAC29C18}" destId="{DAEB9421-54A7-46C5-9B53-64AAF86AAF1E}" srcOrd="3" destOrd="0" presId="urn:microsoft.com/office/officeart/2005/8/layout/cycle2"/>
    <dgm:cxn modelId="{47A9A08F-726F-47C5-A303-9F23606EC067}" type="presParOf" srcId="{DAEB9421-54A7-46C5-9B53-64AAF86AAF1E}" destId="{5AAD4CB8-FCD7-4BFF-A580-35150DD54581}" srcOrd="0" destOrd="0" presId="urn:microsoft.com/office/officeart/2005/8/layout/cycle2"/>
    <dgm:cxn modelId="{5A0991FF-A3E1-4F97-BB8E-66664FE1E7C6}" type="presParOf" srcId="{F5D79952-AA71-461F-AF6D-88DFDAC29C18}" destId="{3DB619D6-653B-4079-A520-1B13739E1EE2}" srcOrd="4" destOrd="0" presId="urn:microsoft.com/office/officeart/2005/8/layout/cycle2"/>
    <dgm:cxn modelId="{2065CAA2-62C7-4414-8723-CFC6DD02A4EA}" type="presParOf" srcId="{F5D79952-AA71-461F-AF6D-88DFDAC29C18}" destId="{12376566-9D77-4703-8F5F-247862AAD0DC}" srcOrd="5" destOrd="0" presId="urn:microsoft.com/office/officeart/2005/8/layout/cycle2"/>
    <dgm:cxn modelId="{1C475D59-419E-4A91-9CE2-9A726AC5A79D}" type="presParOf" srcId="{12376566-9D77-4703-8F5F-247862AAD0DC}" destId="{BA0E6BFF-4154-4283-AD4B-1897A4A6041A}" srcOrd="0" destOrd="0" presId="urn:microsoft.com/office/officeart/2005/8/layout/cycle2"/>
    <dgm:cxn modelId="{BF0B4458-BE2D-41D7-ACF8-F9362E9DF6A5}" type="presParOf" srcId="{F5D79952-AA71-461F-AF6D-88DFDAC29C18}" destId="{CF31FF58-B075-4E42-9759-8C13C88D51F1}" srcOrd="6" destOrd="0" presId="urn:microsoft.com/office/officeart/2005/8/layout/cycle2"/>
    <dgm:cxn modelId="{45CDFC1D-5138-49DA-97A2-3D710A114092}" type="presParOf" srcId="{F5D79952-AA71-461F-AF6D-88DFDAC29C18}" destId="{130E4EBA-5550-4360-8BAD-F53DB5F8150D}" srcOrd="7" destOrd="0" presId="urn:microsoft.com/office/officeart/2005/8/layout/cycle2"/>
    <dgm:cxn modelId="{37568BCA-0560-4DB4-B853-8AD072114980}" type="presParOf" srcId="{130E4EBA-5550-4360-8BAD-F53DB5F8150D}" destId="{A4A95A00-A75C-4EC2-B758-C78EBA72FE89}" srcOrd="0" destOrd="0" presId="urn:microsoft.com/office/officeart/2005/8/layout/cycle2"/>
    <dgm:cxn modelId="{E82013AD-8428-412C-A68D-2D52AF637074}" type="presParOf" srcId="{F5D79952-AA71-461F-AF6D-88DFDAC29C18}" destId="{23FB9908-5BBE-4717-B7BB-995D6D3CCA3B}" srcOrd="8" destOrd="0" presId="urn:microsoft.com/office/officeart/2005/8/layout/cycle2"/>
    <dgm:cxn modelId="{A6516197-8C16-493B-8BE7-48DE4BE09FE5}" type="presParOf" srcId="{F5D79952-AA71-461F-AF6D-88DFDAC29C18}" destId="{D4CFABB5-896A-403A-9618-A70BBB2DC3C6}" srcOrd="9" destOrd="0" presId="urn:microsoft.com/office/officeart/2005/8/layout/cycle2"/>
    <dgm:cxn modelId="{5D9C8B16-A543-43A3-AB94-05147E977FF2}" type="presParOf" srcId="{D4CFABB5-896A-403A-9618-A70BBB2DC3C6}" destId="{96D85A13-4AE3-46B0-962B-98216EDFC512}" srcOrd="0" destOrd="0" presId="urn:microsoft.com/office/officeart/2005/8/layout/cycle2"/>
    <dgm:cxn modelId="{D204793D-A04D-4CB0-A19D-894F648C2613}" type="presParOf" srcId="{F5D79952-AA71-461F-AF6D-88DFDAC29C18}" destId="{252DB9BA-BB76-46EF-A848-AC157064DD9A}" srcOrd="10" destOrd="0" presId="urn:microsoft.com/office/officeart/2005/8/layout/cycle2"/>
    <dgm:cxn modelId="{A8AA1588-450F-447C-8A87-6733E21444AA}" type="presParOf" srcId="{F5D79952-AA71-461F-AF6D-88DFDAC29C18}" destId="{DA2F8241-C6F0-42BA-999E-816C53E99DFD}" srcOrd="11" destOrd="0" presId="urn:microsoft.com/office/officeart/2005/8/layout/cycle2"/>
    <dgm:cxn modelId="{7D7A9C9D-93A7-49C9-8E2C-D39263F27A93}" type="presParOf" srcId="{DA2F8241-C6F0-42BA-999E-816C53E99DFD}" destId="{53662C52-415E-4229-A968-433D08094A7E}" srcOrd="0" destOrd="0" presId="urn:microsoft.com/office/officeart/2005/8/layout/cycle2"/>
    <dgm:cxn modelId="{01302D6F-B8EA-4FFA-94DC-133524F6DA12}" type="presParOf" srcId="{F5D79952-AA71-461F-AF6D-88DFDAC29C18}" destId="{257F3EC6-8258-4795-A0E2-F35646B4AD1B}" srcOrd="12" destOrd="0" presId="urn:microsoft.com/office/officeart/2005/8/layout/cycle2"/>
    <dgm:cxn modelId="{7F86AFA2-79D0-4F59-9D24-1F318257913F}" type="presParOf" srcId="{F5D79952-AA71-461F-AF6D-88DFDAC29C18}" destId="{7B84CECF-7753-4AC5-853E-105BF466E12C}" srcOrd="13" destOrd="0" presId="urn:microsoft.com/office/officeart/2005/8/layout/cycle2"/>
    <dgm:cxn modelId="{EEBE97F8-6DB7-4073-90BB-42C59EFFB2E8}" type="presParOf" srcId="{7B84CECF-7753-4AC5-853E-105BF466E12C}" destId="{DFC27483-868B-45AD-9864-4AA6CCC6CF07}" srcOrd="0" destOrd="0" presId="urn:microsoft.com/office/officeart/2005/8/layout/cycle2"/>
    <dgm:cxn modelId="{8FF6FB4F-693D-4606-BA6A-E64D6DEABA2D}" type="presParOf" srcId="{F5D79952-AA71-461F-AF6D-88DFDAC29C18}" destId="{49002F89-6D04-4FFD-9B78-8EF7880B1423}" srcOrd="14" destOrd="0" presId="urn:microsoft.com/office/officeart/2005/8/layout/cycle2"/>
    <dgm:cxn modelId="{90601206-9EFF-4174-912C-DAC345A917A2}" type="presParOf" srcId="{F5D79952-AA71-461F-AF6D-88DFDAC29C18}" destId="{C07A2DE4-B4BF-4884-9759-DC24B899664A}" srcOrd="15" destOrd="0" presId="urn:microsoft.com/office/officeart/2005/8/layout/cycle2"/>
    <dgm:cxn modelId="{9A9E1A67-E488-4E3D-9E2E-14C7C5C96345}" type="presParOf" srcId="{C07A2DE4-B4BF-4884-9759-DC24B899664A}" destId="{DBA746F8-BE3E-4687-813B-B44A1E7EA807}" srcOrd="0" destOrd="0" presId="urn:microsoft.com/office/officeart/2005/8/layout/cycle2"/>
    <dgm:cxn modelId="{6A96E5BF-B9F0-4D01-A75C-BE6E96175A38}" type="presParOf" srcId="{F5D79952-AA71-461F-AF6D-88DFDAC29C18}" destId="{60EAEEBA-4530-471E-8BF6-97D7C736CAD8}" srcOrd="16" destOrd="0" presId="urn:microsoft.com/office/officeart/2005/8/layout/cycle2"/>
    <dgm:cxn modelId="{BC9F5F80-4B0E-4A05-AAF2-53E570496CC5}" type="presParOf" srcId="{F5D79952-AA71-461F-AF6D-88DFDAC29C18}" destId="{8D01D856-09AE-4790-9D48-4BCBC5E219F4}" srcOrd="17" destOrd="0" presId="urn:microsoft.com/office/officeart/2005/8/layout/cycle2"/>
    <dgm:cxn modelId="{20B4296F-2AAD-4F45-9797-7DA2B0D51F69}" type="presParOf" srcId="{8D01D856-09AE-4790-9D48-4BCBC5E219F4}" destId="{A9714BBE-C244-47A1-B9D4-E5637D9BFA0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09D696-9434-4506-8F1F-B0110F5AA3E3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A2AC48-8761-40DF-8244-BB48515F346A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800" b="1" dirty="0">
              <a:solidFill>
                <a:srgbClr val="C00000"/>
              </a:solidFill>
            </a:rPr>
            <a:t>Акцизы на нефтепродукты</a:t>
          </a:r>
        </a:p>
      </dgm:t>
    </dgm:pt>
    <dgm:pt modelId="{2A722967-04EB-49DC-A600-4BF3081F1A6E}" type="parTrans" cxnId="{F4975A2B-C688-4975-9301-8A9990FCABFA}">
      <dgm:prSet/>
      <dgm:spPr/>
      <dgm:t>
        <a:bodyPr/>
        <a:lstStyle/>
        <a:p>
          <a:endParaRPr lang="ru-RU"/>
        </a:p>
      </dgm:t>
    </dgm:pt>
    <dgm:pt modelId="{1747B020-23DE-4406-B262-480FCB7ADB83}" type="sibTrans" cxnId="{F4975A2B-C688-4975-9301-8A9990FCABFA}">
      <dgm:prSet/>
      <dgm:spPr/>
      <dgm:t>
        <a:bodyPr/>
        <a:lstStyle/>
        <a:p>
          <a:endParaRPr lang="ru-RU"/>
        </a:p>
      </dgm:t>
    </dgm:pt>
    <dgm:pt modelId="{21749185-7B5E-4118-8D8A-770B48C70A0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800" b="1" dirty="0">
              <a:solidFill>
                <a:srgbClr val="FF0000"/>
              </a:solidFill>
            </a:rPr>
            <a:t>Госпошлина за вы-дачу разрешения на движение по до-роге транспортного средства, осуществляющего перевозки опасных, тяжеловесных и крупногабаритных грузов</a:t>
          </a:r>
        </a:p>
      </dgm:t>
    </dgm:pt>
    <dgm:pt modelId="{1C5ECC74-B5B6-4F7D-88E9-BFDE07D593B6}" type="parTrans" cxnId="{53576792-1FEE-4B39-8041-BB9A398F0C6C}">
      <dgm:prSet/>
      <dgm:spPr/>
      <dgm:t>
        <a:bodyPr/>
        <a:lstStyle/>
        <a:p>
          <a:endParaRPr lang="ru-RU"/>
        </a:p>
      </dgm:t>
    </dgm:pt>
    <dgm:pt modelId="{805A1C51-60A1-49EA-B13B-FFAF555F69A3}" type="sibTrans" cxnId="{53576792-1FEE-4B39-8041-BB9A398F0C6C}">
      <dgm:prSet/>
      <dgm:spPr/>
      <dgm:t>
        <a:bodyPr/>
        <a:lstStyle/>
        <a:p>
          <a:endParaRPr lang="ru-RU"/>
        </a:p>
      </dgm:t>
    </dgm:pt>
    <dgm:pt modelId="{142DF2F1-7569-476D-B02A-7C9DACAD80C8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800" b="1" dirty="0" err="1">
              <a:solidFill>
                <a:schemeClr val="tx2">
                  <a:lumMod val="50000"/>
                </a:schemeClr>
              </a:solidFill>
            </a:rPr>
            <a:t>Межбюджет</a:t>
          </a:r>
          <a:r>
            <a:rPr lang="ru-RU" sz="800" b="1" dirty="0">
              <a:solidFill>
                <a:schemeClr val="tx2">
                  <a:lumMod val="50000"/>
                </a:schemeClr>
              </a:solidFill>
            </a:rPr>
            <a:t>-     </a:t>
          </a:r>
          <a:r>
            <a:rPr lang="ru-RU" sz="800" b="1" dirty="0" err="1">
              <a:solidFill>
                <a:schemeClr val="tx2">
                  <a:lumMod val="50000"/>
                </a:schemeClr>
              </a:solidFill>
            </a:rPr>
            <a:t>ные</a:t>
          </a:r>
          <a:r>
            <a:rPr lang="ru-RU" sz="800" b="1" dirty="0">
              <a:solidFill>
                <a:schemeClr val="tx2">
                  <a:lumMod val="50000"/>
                </a:schemeClr>
              </a:solidFill>
            </a:rPr>
            <a:t> трансферты на финансовое </a:t>
          </a:r>
          <a:r>
            <a:rPr lang="ru-RU" sz="800" b="1" dirty="0" err="1">
              <a:solidFill>
                <a:schemeClr val="tx2">
                  <a:lumMod val="50000"/>
                </a:schemeClr>
              </a:solidFill>
            </a:rPr>
            <a:t>обес</a:t>
          </a:r>
          <a:r>
            <a:rPr lang="ru-RU" sz="800" b="1" dirty="0">
              <a:solidFill>
                <a:schemeClr val="tx2">
                  <a:lumMod val="50000"/>
                </a:schemeClr>
              </a:solidFill>
            </a:rPr>
            <a:t>-печение дорожной деятельности в от-ношении </a:t>
          </a:r>
          <a:r>
            <a:rPr lang="ru-RU" sz="800" b="1" dirty="0" err="1">
              <a:solidFill>
                <a:schemeClr val="tx2">
                  <a:lumMod val="50000"/>
                </a:schemeClr>
              </a:solidFill>
            </a:rPr>
            <a:t>автомо-бильных</a:t>
          </a:r>
          <a:r>
            <a:rPr lang="ru-RU" sz="800" b="1" dirty="0">
              <a:solidFill>
                <a:schemeClr val="tx2">
                  <a:lumMod val="50000"/>
                </a:schemeClr>
              </a:solidFill>
            </a:rPr>
            <a:t> дорог общего пользования</a:t>
          </a:r>
        </a:p>
      </dgm:t>
    </dgm:pt>
    <dgm:pt modelId="{730D6318-DFAA-4C04-99B6-AEF7B5B6980D}" type="parTrans" cxnId="{39FA2E63-ED83-40B9-9F37-DCFFEEA2EDB1}">
      <dgm:prSet/>
      <dgm:spPr/>
      <dgm:t>
        <a:bodyPr/>
        <a:lstStyle/>
        <a:p>
          <a:endParaRPr lang="ru-RU"/>
        </a:p>
      </dgm:t>
    </dgm:pt>
    <dgm:pt modelId="{DF37DB70-B07D-4745-907B-95728D03E72A}" type="sibTrans" cxnId="{39FA2E63-ED83-40B9-9F37-DCFFEEA2EDB1}">
      <dgm:prSet/>
      <dgm:spPr/>
      <dgm:t>
        <a:bodyPr/>
        <a:lstStyle/>
        <a:p>
          <a:endParaRPr lang="ru-RU"/>
        </a:p>
      </dgm:t>
    </dgm:pt>
    <dgm:pt modelId="{F7110CC0-91A1-4015-8D0C-8E7466C3E4B2}">
      <dgm:prSet/>
      <dgm:spPr/>
      <dgm:t>
        <a:bodyPr/>
        <a:lstStyle/>
        <a:p>
          <a:endParaRPr lang="ru-RU"/>
        </a:p>
      </dgm:t>
    </dgm:pt>
    <dgm:pt modelId="{C094DC09-8F30-4B52-A97E-6ED528A6BB8C}" type="parTrans" cxnId="{F0F939EE-6135-43D7-93FE-E7C557F72CD5}">
      <dgm:prSet/>
      <dgm:spPr/>
      <dgm:t>
        <a:bodyPr/>
        <a:lstStyle/>
        <a:p>
          <a:endParaRPr lang="ru-RU"/>
        </a:p>
      </dgm:t>
    </dgm:pt>
    <dgm:pt modelId="{ACF6EBB5-13D9-4635-84C5-09C743BA72DC}" type="sibTrans" cxnId="{F0F939EE-6135-43D7-93FE-E7C557F72CD5}">
      <dgm:prSet/>
      <dgm:spPr/>
      <dgm:t>
        <a:bodyPr/>
        <a:lstStyle/>
        <a:p>
          <a:endParaRPr lang="ru-RU"/>
        </a:p>
      </dgm:t>
    </dgm:pt>
    <dgm:pt modelId="{C3DABD24-1637-4F9F-9AAB-7F5DAA30089F}">
      <dgm:prSet phldrT="[Текст]" custScaleX="98086" custScaleY="91297" custLinFactNeighborX="-12320" custLinFactNeighborY="34691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2B20ABCF-9164-4884-800F-24E25A321466}" type="parTrans" cxnId="{B944440E-B349-4F99-A610-7E8A63478A9F}">
      <dgm:prSet/>
      <dgm:spPr/>
      <dgm:t>
        <a:bodyPr/>
        <a:lstStyle/>
        <a:p>
          <a:endParaRPr lang="ru-RU"/>
        </a:p>
      </dgm:t>
    </dgm:pt>
    <dgm:pt modelId="{73E48299-C039-4DB0-9433-C11D2180E87E}" type="sibTrans" cxnId="{B944440E-B349-4F99-A610-7E8A63478A9F}">
      <dgm:prSet/>
      <dgm:spPr/>
      <dgm:t>
        <a:bodyPr/>
        <a:lstStyle/>
        <a:p>
          <a:endParaRPr lang="ru-RU"/>
        </a:p>
      </dgm:t>
    </dgm:pt>
    <dgm:pt modelId="{6B002301-3F3B-4682-A55E-EC1A94051B20}" type="pres">
      <dgm:prSet presAssocID="{7309D696-9434-4506-8F1F-B0110F5AA3E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293A8A-7F68-48DF-B704-AAE404BC8890}" type="pres">
      <dgm:prSet presAssocID="{7309D696-9434-4506-8F1F-B0110F5AA3E3}" presName="ellipse" presStyleLbl="trBgShp" presStyleIdx="0" presStyleCnt="1" custScaleX="124326" custScaleY="120983" custLinFactNeighborX="-8440" custLinFactNeighborY="-17648"/>
      <dgm:spPr/>
    </dgm:pt>
    <dgm:pt modelId="{8F1A2E1D-1F69-417B-B956-DAD8A544AE60}" type="pres">
      <dgm:prSet presAssocID="{7309D696-9434-4506-8F1F-B0110F5AA3E3}" presName="arrow1" presStyleLbl="fgShp" presStyleIdx="0" presStyleCnt="1" custLinFactNeighborX="794" custLinFactNeighborY="27508"/>
      <dgm:spPr>
        <a:solidFill>
          <a:srgbClr val="7030A0"/>
        </a:solidFill>
      </dgm:spPr>
    </dgm:pt>
    <dgm:pt modelId="{02BA7F7C-FD45-4D22-8BCD-312953E844EF}" type="pres">
      <dgm:prSet presAssocID="{7309D696-9434-4506-8F1F-B0110F5AA3E3}" presName="rectangle" presStyleLbl="revTx" presStyleIdx="0" presStyleCnt="1" custFlipVert="1" custScaleX="5695" custScaleY="14123" custLinFactNeighborX="-21895" custLinFactNeighborY="15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A3A7C-050E-4B58-8D3D-C8970A658A48}" type="pres">
      <dgm:prSet presAssocID="{21749185-7B5E-4118-8D8A-770B48C70A0E}" presName="item1" presStyleLbl="node1" presStyleIdx="0" presStyleCnt="3" custScaleX="98086" custScaleY="91297" custLinFactNeighborX="-12320" custLinFactNeighborY="34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C93BA-5D7E-4C23-AFF9-DB99F26CD943}" type="pres">
      <dgm:prSet presAssocID="{142DF2F1-7569-476D-B02A-7C9DACAD80C8}" presName="item2" presStyleLbl="node1" presStyleIdx="1" presStyleCnt="3" custScaleX="116420" custScaleY="111241" custLinFactNeighborX="-27381" custLinFactNeighborY="27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70213-E568-4671-9FAF-F2867F076E4E}" type="pres">
      <dgm:prSet presAssocID="{F7110CC0-91A1-4015-8D0C-8E7466C3E4B2}" presName="item3" presStyleLbl="node1" presStyleIdx="2" presStyleCnt="3" custScaleX="106939" custScaleY="107377" custLinFactNeighborX="44449" custLinFactNeighborY="7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3E994-22A4-428A-88DB-7FF54604E86E}" type="pres">
      <dgm:prSet presAssocID="{7309D696-9434-4506-8F1F-B0110F5AA3E3}" presName="funnel" presStyleLbl="trAlignAcc1" presStyleIdx="0" presStyleCnt="1" custScaleX="143895" custScaleY="125928" custLinFactNeighborX="2190" custLinFactNeighborY="-162"/>
      <dgm:spPr>
        <a:solidFill>
          <a:srgbClr val="BCF6CA">
            <a:alpha val="40000"/>
          </a:srgbClr>
        </a:solidFill>
      </dgm:spPr>
    </dgm:pt>
  </dgm:ptLst>
  <dgm:cxnLst>
    <dgm:cxn modelId="{E0FE0DE3-D2EA-4997-A42B-E07E55618B9C}" type="presOf" srcId="{21749185-7B5E-4118-8D8A-770B48C70A0E}" destId="{0ECC93BA-5D7E-4C23-AFF9-DB99F26CD943}" srcOrd="0" destOrd="0" presId="urn:microsoft.com/office/officeart/2005/8/layout/funnel1"/>
    <dgm:cxn modelId="{39FA2E63-ED83-40B9-9F37-DCFFEEA2EDB1}" srcId="{7309D696-9434-4506-8F1F-B0110F5AA3E3}" destId="{142DF2F1-7569-476D-B02A-7C9DACAD80C8}" srcOrd="2" destOrd="0" parTransId="{730D6318-DFAA-4C04-99B6-AEF7B5B6980D}" sibTransId="{DF37DB70-B07D-4745-907B-95728D03E72A}"/>
    <dgm:cxn modelId="{F4975A2B-C688-4975-9301-8A9990FCABFA}" srcId="{7309D696-9434-4506-8F1F-B0110F5AA3E3}" destId="{8EA2AC48-8761-40DF-8244-BB48515F346A}" srcOrd="0" destOrd="0" parTransId="{2A722967-04EB-49DC-A600-4BF3081F1A6E}" sibTransId="{1747B020-23DE-4406-B262-480FCB7ADB83}"/>
    <dgm:cxn modelId="{4C60F086-9A9A-456E-9DBD-4E3CD7ECA444}" type="presOf" srcId="{8EA2AC48-8761-40DF-8244-BB48515F346A}" destId="{A6870213-E568-4671-9FAF-F2867F076E4E}" srcOrd="0" destOrd="0" presId="urn:microsoft.com/office/officeart/2005/8/layout/funnel1"/>
    <dgm:cxn modelId="{392628D4-E0B0-419A-B0C8-7423D3399273}" type="presOf" srcId="{7309D696-9434-4506-8F1F-B0110F5AA3E3}" destId="{6B002301-3F3B-4682-A55E-EC1A94051B20}" srcOrd="0" destOrd="0" presId="urn:microsoft.com/office/officeart/2005/8/layout/funnel1"/>
    <dgm:cxn modelId="{1A4372D8-24B1-475B-93F7-0494C7D08C9A}" type="presOf" srcId="{F7110CC0-91A1-4015-8D0C-8E7466C3E4B2}" destId="{02BA7F7C-FD45-4D22-8BCD-312953E844EF}" srcOrd="0" destOrd="0" presId="urn:microsoft.com/office/officeart/2005/8/layout/funnel1"/>
    <dgm:cxn modelId="{80DCE98A-F7ED-4D24-A049-3573AD5247C8}" type="presOf" srcId="{142DF2F1-7569-476D-B02A-7C9DACAD80C8}" destId="{06CA3A7C-050E-4B58-8D3D-C8970A658A48}" srcOrd="0" destOrd="0" presId="urn:microsoft.com/office/officeart/2005/8/layout/funnel1"/>
    <dgm:cxn modelId="{53576792-1FEE-4B39-8041-BB9A398F0C6C}" srcId="{7309D696-9434-4506-8F1F-B0110F5AA3E3}" destId="{21749185-7B5E-4118-8D8A-770B48C70A0E}" srcOrd="1" destOrd="0" parTransId="{1C5ECC74-B5B6-4F7D-88E9-BFDE07D593B6}" sibTransId="{805A1C51-60A1-49EA-B13B-FFAF555F69A3}"/>
    <dgm:cxn modelId="{F0F939EE-6135-43D7-93FE-E7C557F72CD5}" srcId="{7309D696-9434-4506-8F1F-B0110F5AA3E3}" destId="{F7110CC0-91A1-4015-8D0C-8E7466C3E4B2}" srcOrd="3" destOrd="0" parTransId="{C094DC09-8F30-4B52-A97E-6ED528A6BB8C}" sibTransId="{ACF6EBB5-13D9-4635-84C5-09C743BA72DC}"/>
    <dgm:cxn modelId="{B944440E-B349-4F99-A610-7E8A63478A9F}" srcId="{7309D696-9434-4506-8F1F-B0110F5AA3E3}" destId="{C3DABD24-1637-4F9F-9AAB-7F5DAA30089F}" srcOrd="4" destOrd="0" parTransId="{2B20ABCF-9164-4884-800F-24E25A321466}" sibTransId="{73E48299-C039-4DB0-9433-C11D2180E87E}"/>
    <dgm:cxn modelId="{8DCD1937-0D79-41B3-A4CF-49CC91F44537}" type="presParOf" srcId="{6B002301-3F3B-4682-A55E-EC1A94051B20}" destId="{83293A8A-7F68-48DF-B704-AAE404BC8890}" srcOrd="0" destOrd="0" presId="urn:microsoft.com/office/officeart/2005/8/layout/funnel1"/>
    <dgm:cxn modelId="{364B939A-E3F5-40D9-8AB7-3184454A5492}" type="presParOf" srcId="{6B002301-3F3B-4682-A55E-EC1A94051B20}" destId="{8F1A2E1D-1F69-417B-B956-DAD8A544AE60}" srcOrd="1" destOrd="0" presId="urn:microsoft.com/office/officeart/2005/8/layout/funnel1"/>
    <dgm:cxn modelId="{748193F4-AA64-4D78-BA16-BADD5F1A9E74}" type="presParOf" srcId="{6B002301-3F3B-4682-A55E-EC1A94051B20}" destId="{02BA7F7C-FD45-4D22-8BCD-312953E844EF}" srcOrd="2" destOrd="0" presId="urn:microsoft.com/office/officeart/2005/8/layout/funnel1"/>
    <dgm:cxn modelId="{CE8730D9-CAA5-4AC2-9C6E-6A1DD3DA7FE5}" type="presParOf" srcId="{6B002301-3F3B-4682-A55E-EC1A94051B20}" destId="{06CA3A7C-050E-4B58-8D3D-C8970A658A48}" srcOrd="3" destOrd="0" presId="urn:microsoft.com/office/officeart/2005/8/layout/funnel1"/>
    <dgm:cxn modelId="{47E982C8-A4C6-469B-A8D5-5E5E0A006305}" type="presParOf" srcId="{6B002301-3F3B-4682-A55E-EC1A94051B20}" destId="{0ECC93BA-5D7E-4C23-AFF9-DB99F26CD943}" srcOrd="4" destOrd="0" presId="urn:microsoft.com/office/officeart/2005/8/layout/funnel1"/>
    <dgm:cxn modelId="{2DE03B53-6F88-4396-9A82-69D6FA6E9693}" type="presParOf" srcId="{6B002301-3F3B-4682-A55E-EC1A94051B20}" destId="{A6870213-E568-4671-9FAF-F2867F076E4E}" srcOrd="5" destOrd="0" presId="urn:microsoft.com/office/officeart/2005/8/layout/funnel1"/>
    <dgm:cxn modelId="{5A11CE18-E9C9-42BE-839E-923D21012291}" type="presParOf" srcId="{6B002301-3F3B-4682-A55E-EC1A94051B20}" destId="{E553E994-22A4-428A-88DB-7FF54604E86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D3D62-99DD-4F86-BEC6-BE5F7D4D5162}">
      <dsp:nvSpPr>
        <dsp:cNvPr id="0" name=""/>
        <dsp:cNvSpPr/>
      </dsp:nvSpPr>
      <dsp:spPr>
        <a:xfrm>
          <a:off x="1728197" y="0"/>
          <a:ext cx="4709160" cy="4709160"/>
        </a:xfrm>
        <a:prstGeom prst="diamond">
          <a:avLst/>
        </a:prstGeom>
        <a:solidFill>
          <a:srgbClr val="CC66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ED095-7893-4555-ABE6-1EADD72A532A}">
      <dsp:nvSpPr>
        <dsp:cNvPr id="0" name=""/>
        <dsp:cNvSpPr/>
      </dsp:nvSpPr>
      <dsp:spPr>
        <a:xfrm>
          <a:off x="2267884" y="360041"/>
          <a:ext cx="1836572" cy="1980596"/>
        </a:xfrm>
        <a:prstGeom prst="roundRect">
          <a:avLst/>
        </a:prstGeom>
        <a:solidFill>
          <a:srgbClr val="DAC8D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Бюджетное послание Президента РФ на 2019 год</a:t>
          </a:r>
        </a:p>
      </dsp:txBody>
      <dsp:txXfrm>
        <a:off x="2357538" y="449695"/>
        <a:ext cx="1657264" cy="1801288"/>
      </dsp:txXfrm>
    </dsp:sp>
    <dsp:sp modelId="{C84B4ADA-642A-471E-BCA6-7524299DF7C2}">
      <dsp:nvSpPr>
        <dsp:cNvPr id="0" name=""/>
        <dsp:cNvSpPr/>
      </dsp:nvSpPr>
      <dsp:spPr>
        <a:xfrm>
          <a:off x="4185437" y="360041"/>
          <a:ext cx="1836572" cy="2011230"/>
        </a:xfrm>
        <a:prstGeom prst="roundRect">
          <a:avLst/>
        </a:prstGeom>
        <a:solidFill>
          <a:srgbClr val="DAC8D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города Новошахтинска на 2019 – 2021 годы</a:t>
          </a:r>
        </a:p>
      </dsp:txBody>
      <dsp:txXfrm>
        <a:off x="4275091" y="449695"/>
        <a:ext cx="1657264" cy="1831922"/>
      </dsp:txXfrm>
    </dsp:sp>
    <dsp:sp modelId="{F9AC557B-D3B4-4B08-B1BC-FBA515C60DF0}">
      <dsp:nvSpPr>
        <dsp:cNvPr id="0" name=""/>
        <dsp:cNvSpPr/>
      </dsp:nvSpPr>
      <dsp:spPr>
        <a:xfrm>
          <a:off x="2267884" y="2376272"/>
          <a:ext cx="1836572" cy="1836572"/>
        </a:xfrm>
        <a:prstGeom prst="roundRect">
          <a:avLst/>
        </a:prstGeom>
        <a:solidFill>
          <a:srgbClr val="DAC8D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города на 2019 – 2021 годы </a:t>
          </a:r>
        </a:p>
      </dsp:txBody>
      <dsp:txXfrm>
        <a:off x="2357538" y="2465926"/>
        <a:ext cx="1657264" cy="1657264"/>
      </dsp:txXfrm>
    </dsp:sp>
    <dsp:sp modelId="{AA8BF4A6-106F-4A5E-8F5B-52F5BD57AAD8}">
      <dsp:nvSpPr>
        <dsp:cNvPr id="0" name=""/>
        <dsp:cNvSpPr/>
      </dsp:nvSpPr>
      <dsp:spPr>
        <a:xfrm>
          <a:off x="4185437" y="2425217"/>
          <a:ext cx="1836572" cy="1836572"/>
        </a:xfrm>
        <a:prstGeom prst="roundRect">
          <a:avLst/>
        </a:prstGeom>
        <a:solidFill>
          <a:srgbClr val="DAC8D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Муниципальные программы  города Новошахтинска</a:t>
          </a:r>
        </a:p>
      </dsp:txBody>
      <dsp:txXfrm>
        <a:off x="4275091" y="2514871"/>
        <a:ext cx="1657264" cy="1657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6BF80-8E71-46E0-BD8D-3B7954012AB1}">
      <dsp:nvSpPr>
        <dsp:cNvPr id="0" name=""/>
        <dsp:cNvSpPr/>
      </dsp:nvSpPr>
      <dsp:spPr>
        <a:xfrm>
          <a:off x="1484375" y="432406"/>
          <a:ext cx="3460848" cy="3962773"/>
        </a:xfrm>
        <a:prstGeom prst="triangl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86DBAF-0EB6-428B-9202-5F1D8144D06F}">
      <dsp:nvSpPr>
        <dsp:cNvPr id="0" name=""/>
        <dsp:cNvSpPr/>
      </dsp:nvSpPr>
      <dsp:spPr>
        <a:xfrm>
          <a:off x="3053024" y="504403"/>
          <a:ext cx="3883347" cy="1142780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rgbClr val="FF0000"/>
              </a:solidFill>
            </a:rPr>
            <a:t>Проведение эффективной бюджетной политики</a:t>
          </a:r>
        </a:p>
      </dsp:txBody>
      <dsp:txXfrm>
        <a:off x="3108810" y="560189"/>
        <a:ext cx="3771775" cy="1031208"/>
      </dsp:txXfrm>
    </dsp:sp>
    <dsp:sp modelId="{F4C623EF-96FD-4787-A33F-B618CFA98674}">
      <dsp:nvSpPr>
        <dsp:cNvPr id="0" name=""/>
        <dsp:cNvSpPr/>
      </dsp:nvSpPr>
      <dsp:spPr>
        <a:xfrm>
          <a:off x="3053024" y="1800547"/>
          <a:ext cx="3883347" cy="1142780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rgbClr val="FF0000"/>
              </a:solidFill>
            </a:rPr>
            <a:t>Формирование и исполнение местного бюджета на основе муниципальных программ</a:t>
          </a:r>
        </a:p>
      </dsp:txBody>
      <dsp:txXfrm>
        <a:off x="3108810" y="1856333"/>
        <a:ext cx="3771775" cy="1031208"/>
      </dsp:txXfrm>
    </dsp:sp>
    <dsp:sp modelId="{A245AEDF-4C12-4908-BBB3-C523C72126FD}">
      <dsp:nvSpPr>
        <dsp:cNvPr id="0" name=""/>
        <dsp:cNvSpPr/>
      </dsp:nvSpPr>
      <dsp:spPr>
        <a:xfrm>
          <a:off x="3053039" y="3096691"/>
          <a:ext cx="3922916" cy="1142780"/>
        </a:xfrm>
        <a:prstGeom prst="round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rgbClr val="FF0000"/>
              </a:solidFill>
            </a:rPr>
            <a:t>Обеспечение максимальной эффективности бюджетных расходов, достижение лучших результатов в рамках имеющихся финансовых возможностей</a:t>
          </a:r>
        </a:p>
      </dsp:txBody>
      <dsp:txXfrm>
        <a:off x="3108825" y="3152477"/>
        <a:ext cx="3811344" cy="1031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0.47375</cdr:x>
      <cdr:y>0.1743</cdr:y>
    </cdr:from>
    <cdr:to>
      <cdr:x>0.58486</cdr:x>
      <cdr:y>0.3685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98776" y="8206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CC31D-6154-4FE3-B888-41CFB69A0BCD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D8639-14B9-4476-B50C-255447927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5969A-6186-48FF-878B-820CF9751F0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18781-E445-4AC8-90EA-9A016103102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58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8639-14B9-4476-B50C-255447927DD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9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5969A-6186-48FF-878B-820CF9751F0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10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5969A-6186-48FF-878B-820CF9751F0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70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5969A-6186-48FF-878B-820CF9751F0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18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8639-14B9-4476-B50C-255447927DD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43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8639-14B9-4476-B50C-255447927DD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588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8639-14B9-4476-B50C-255447927DD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9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5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6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78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8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48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7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83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2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1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5A9E-E08D-4129-B6AF-8D76CE8690C8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92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35A9E-E08D-4129-B6AF-8D76CE8690C8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74AF-76BB-43FE-9087-EE11AB21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14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3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.jpg"/><Relationship Id="rId7" Type="http://schemas.openxmlformats.org/officeDocument/2006/relationships/image" Target="../media/image6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64.jpeg"/><Relationship Id="rId4" Type="http://schemas.openxmlformats.org/officeDocument/2006/relationships/chart" Target="../charts/chart1.xml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10.pn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g"/><Relationship Id="rId3" Type="http://schemas.openxmlformats.org/officeDocument/2006/relationships/chart" Target="../charts/chart4.xml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77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76.png"/><Relationship Id="rId4" Type="http://schemas.openxmlformats.org/officeDocument/2006/relationships/diagramData" Target="../diagrams/data3.xml"/><Relationship Id="rId9" Type="http://schemas.openxmlformats.org/officeDocument/2006/relationships/image" Target="../media/image7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8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81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80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png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microsoft.com/office/2007/relationships/hdphoto" Target="../media/hdphoto5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png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g"/><Relationship Id="rId5" Type="http://schemas.openxmlformats.org/officeDocument/2006/relationships/image" Target="../media/image87.png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png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1.png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g"/><Relationship Id="rId3" Type="http://schemas.openxmlformats.org/officeDocument/2006/relationships/image" Target="../media/image1.jpg"/><Relationship Id="rId7" Type="http://schemas.openxmlformats.org/officeDocument/2006/relationships/image" Target="../media/image9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png"/><Relationship Id="rId4" Type="http://schemas.openxmlformats.org/officeDocument/2006/relationships/chart" Target="../charts/chart15.xml"/><Relationship Id="rId9" Type="http://schemas.openxmlformats.org/officeDocument/2006/relationships/image" Target="../media/image9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10.png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chart" Target="../charts/chart17.xml"/><Relationship Id="rId7" Type="http://schemas.microsoft.com/office/2007/relationships/hdphoto" Target="../media/hdphoto6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png"/><Relationship Id="rId9" Type="http://schemas.openxmlformats.org/officeDocument/2006/relationships/image" Target="../media/image10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chart" Target="../charts/chart18.xml"/><Relationship Id="rId7" Type="http://schemas.openxmlformats.org/officeDocument/2006/relationships/image" Target="../media/image108.jpeg"/><Relationship Id="rId12" Type="http://schemas.openxmlformats.org/officeDocument/2006/relationships/image" Target="../media/image1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11" Type="http://schemas.openxmlformats.org/officeDocument/2006/relationships/image" Target="../media/image99.jpeg"/><Relationship Id="rId5" Type="http://schemas.openxmlformats.org/officeDocument/2006/relationships/image" Target="../media/image106.jpeg"/><Relationship Id="rId10" Type="http://schemas.microsoft.com/office/2007/relationships/hdphoto" Target="../media/hdphoto7.wdp"/><Relationship Id="rId4" Type="http://schemas.openxmlformats.org/officeDocument/2006/relationships/image" Target="../media/image105.jpeg"/><Relationship Id="rId9" Type="http://schemas.openxmlformats.org/officeDocument/2006/relationships/image" Target="../media/image1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7" Type="http://schemas.openxmlformats.org/officeDocument/2006/relationships/image" Target="../media/image1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6.jpeg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5.jpeg"/><Relationship Id="rId2" Type="http://schemas.openxmlformats.org/officeDocument/2006/relationships/image" Target="../media/image11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22.png"/><Relationship Id="rId5" Type="http://schemas.openxmlformats.org/officeDocument/2006/relationships/image" Target="../media/image21.jpg"/><Relationship Id="rId10" Type="http://schemas.microsoft.com/office/2007/relationships/diagramDrawing" Target="../diagrams/drawing2.xml"/><Relationship Id="rId4" Type="http://schemas.openxmlformats.org/officeDocument/2006/relationships/image" Target="../media/image20.jp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eg"/><Relationship Id="rId3" Type="http://schemas.openxmlformats.org/officeDocument/2006/relationships/image" Target="../media/image1.jp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3" Type="http://schemas.openxmlformats.org/officeDocument/2006/relationships/image" Target="../media/image36.jp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1.jpg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3.jpeg"/><Relationship Id="rId5" Type="http://schemas.openxmlformats.org/officeDocument/2006/relationships/image" Target="../media/image38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4" Type="http://schemas.openxmlformats.org/officeDocument/2006/relationships/image" Target="../media/image37.pn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54" r="13004" b="2816"/>
          <a:stretch/>
        </p:blipFill>
        <p:spPr>
          <a:xfrm>
            <a:off x="1259632" y="1874777"/>
            <a:ext cx="6459672" cy="4236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6" y="193337"/>
            <a:ext cx="1033158" cy="1291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7"/>
          <a:stretch/>
        </p:blipFill>
        <p:spPr>
          <a:xfrm>
            <a:off x="1187624" y="790319"/>
            <a:ext cx="7776864" cy="6224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59"/>
          <a:stretch/>
        </p:blipFill>
        <p:spPr>
          <a:xfrm>
            <a:off x="1259632" y="204522"/>
            <a:ext cx="7749299" cy="632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967" b="-38472"/>
          <a:stretch/>
        </p:blipFill>
        <p:spPr>
          <a:xfrm>
            <a:off x="4932039" y="1506392"/>
            <a:ext cx="4076891" cy="3384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1" t="-1" r="39011" b="-28262"/>
          <a:stretch/>
        </p:blipFill>
        <p:spPr>
          <a:xfrm>
            <a:off x="5004048" y="1767036"/>
            <a:ext cx="3665136" cy="293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3" t="-1" r="11875" b="-28262"/>
          <a:stretch/>
        </p:blipFill>
        <p:spPr>
          <a:xfrm>
            <a:off x="4989585" y="2031323"/>
            <a:ext cx="3614863" cy="3175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59" t="-1" b="-28262"/>
          <a:stretch/>
        </p:blipFill>
        <p:spPr>
          <a:xfrm>
            <a:off x="4996512" y="2281486"/>
            <a:ext cx="1512168" cy="3073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68" y="6243600"/>
            <a:ext cx="2682626" cy="3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4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6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918742"/>
              </p:ext>
            </p:extLst>
          </p:nvPr>
        </p:nvGraphicFramePr>
        <p:xfrm>
          <a:off x="323528" y="2564904"/>
          <a:ext cx="8579296" cy="3943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4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48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448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9003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Изменения к предыдущему году,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31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Новошахтинской городской Думы от 26.12.2018 № 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Решения Новошахтинской городской Думы  от 26.12.2018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 26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Доходы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2 345 125,1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2 488 005,2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Расходы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2 356 618,3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2 506 889,5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88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Дефицит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-11 493,2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-18 884,3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9696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Источники финансирования дефицита бюджета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11 493,2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18 884,3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6" y="172564"/>
            <a:ext cx="2520280" cy="21388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9306" b="-14954"/>
          <a:stretch/>
        </p:blipFill>
        <p:spPr>
          <a:xfrm>
            <a:off x="3065537" y="692696"/>
            <a:ext cx="5693018" cy="648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0" t="-1" r="11973" b="-7127"/>
          <a:stretch/>
        </p:blipFill>
        <p:spPr>
          <a:xfrm>
            <a:off x="3065537" y="1241994"/>
            <a:ext cx="4193102" cy="6192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91954" y="2142149"/>
            <a:ext cx="11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в тыс. руб.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3"/>
          <a:stretch/>
        </p:blipFill>
        <p:spPr>
          <a:xfrm>
            <a:off x="7304980" y="1340768"/>
            <a:ext cx="1083444" cy="3420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9"/>
          <a:stretch/>
        </p:blipFill>
        <p:spPr>
          <a:xfrm>
            <a:off x="8149703" y="1241994"/>
            <a:ext cx="550340" cy="584589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23528" y="2564904"/>
            <a:ext cx="21495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719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930875"/>
              </p:ext>
            </p:extLst>
          </p:nvPr>
        </p:nvGraphicFramePr>
        <p:xfrm>
          <a:off x="693720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470" y="1249570"/>
            <a:ext cx="2630002" cy="1623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797219"/>
              </p:ext>
            </p:extLst>
          </p:nvPr>
        </p:nvGraphicFramePr>
        <p:xfrm>
          <a:off x="504306" y="1168896"/>
          <a:ext cx="8251564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b="13403"/>
          <a:stretch/>
        </p:blipFill>
        <p:spPr>
          <a:xfrm>
            <a:off x="6948264" y="3088962"/>
            <a:ext cx="2011019" cy="246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54" b="-52644"/>
          <a:stretch/>
        </p:blipFill>
        <p:spPr>
          <a:xfrm>
            <a:off x="504306" y="116632"/>
            <a:ext cx="8251564" cy="9361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2" t="1" r="13872" b="-31606"/>
          <a:stretch/>
        </p:blipFill>
        <p:spPr>
          <a:xfrm>
            <a:off x="861029" y="476672"/>
            <a:ext cx="7527395" cy="8248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57536"/>
            <a:ext cx="2495239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3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87019674"/>
              </p:ext>
            </p:extLst>
          </p:nvPr>
        </p:nvGraphicFramePr>
        <p:xfrm>
          <a:off x="477586" y="1518532"/>
          <a:ext cx="848690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22"/>
          <a:stretch/>
        </p:blipFill>
        <p:spPr>
          <a:xfrm>
            <a:off x="1691680" y="89940"/>
            <a:ext cx="6281293" cy="6480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7" r="13020"/>
          <a:stretch/>
        </p:blipFill>
        <p:spPr>
          <a:xfrm>
            <a:off x="930049" y="738012"/>
            <a:ext cx="5886387" cy="6747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0"/>
          <a:stretch/>
        </p:blipFill>
        <p:spPr>
          <a:xfrm>
            <a:off x="6732239" y="879536"/>
            <a:ext cx="1240733" cy="3708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9"/>
          <a:stretch/>
        </p:blipFill>
        <p:spPr>
          <a:xfrm>
            <a:off x="7668344" y="764704"/>
            <a:ext cx="855883" cy="674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14" y="1354397"/>
            <a:ext cx="4328255" cy="243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551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939499" y="2076573"/>
            <a:ext cx="2581136" cy="832123"/>
            <a:chOff x="294580" y="1576903"/>
            <a:chExt cx="2581136" cy="832123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94580" y="1576903"/>
              <a:ext cx="2581136" cy="832123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18952" y="1601275"/>
              <a:ext cx="2532392" cy="783379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rgbClr val="FF0000"/>
                  </a:solidFill>
                </a:rPr>
                <a:t>ДОХОДЫ БЮДЖЕТА</a:t>
              </a:r>
              <a:endParaRPr lang="ru-RU" sz="2000" b="1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39552" y="3620714"/>
            <a:ext cx="2304256" cy="832123"/>
            <a:chOff x="294580" y="1576903"/>
            <a:chExt cx="2581136" cy="83212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94580" y="1576903"/>
              <a:ext cx="2581136" cy="832123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18952" y="1601275"/>
              <a:ext cx="2532392" cy="783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rgbClr val="FF0000"/>
                  </a:solidFill>
                </a:rPr>
                <a:t>СОБСТВЕННЫЕ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195700" y="3566175"/>
            <a:ext cx="2328628" cy="832123"/>
            <a:chOff x="294580" y="1576903"/>
            <a:chExt cx="2581136" cy="832123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94580" y="1576903"/>
              <a:ext cx="2581136" cy="832123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318952" y="1601275"/>
              <a:ext cx="2556764" cy="783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rgbClr val="FF0000"/>
                  </a:solidFill>
                </a:rPr>
                <a:t>БЕЗВОЗМЕЗДНЫЕ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19908" y="5157192"/>
            <a:ext cx="1219905" cy="604200"/>
            <a:chOff x="0" y="3168353"/>
            <a:chExt cx="1219905" cy="604200"/>
          </a:xfrm>
          <a:solidFill>
            <a:srgbClr val="FFFF66"/>
          </a:solidFill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3168353"/>
              <a:ext cx="1219905" cy="60420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17696" y="3186049"/>
              <a:ext cx="1184513" cy="568808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НАЛОГОВЫЕ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930801" y="5201064"/>
            <a:ext cx="1219905" cy="604200"/>
            <a:chOff x="0" y="3168353"/>
            <a:chExt cx="1219905" cy="604200"/>
          </a:xfrm>
          <a:solidFill>
            <a:srgbClr val="FFFF00"/>
          </a:solidFill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3168353"/>
              <a:ext cx="1219905" cy="60420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17696" y="3186049"/>
              <a:ext cx="1184513" cy="568808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НЕНАЛОГОВЫЕ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908535" y="5111562"/>
            <a:ext cx="951497" cy="604200"/>
            <a:chOff x="3066061" y="3189506"/>
            <a:chExt cx="951497" cy="60420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066061" y="3189506"/>
              <a:ext cx="951497" cy="604200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3083757" y="3207202"/>
              <a:ext cx="916105" cy="568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ДОТАЦИИ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060663" y="5093866"/>
            <a:ext cx="951497" cy="604200"/>
            <a:chOff x="3066061" y="3189506"/>
            <a:chExt cx="951497" cy="60420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066061" y="3189506"/>
              <a:ext cx="951497" cy="604200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3083757" y="3207202"/>
              <a:ext cx="916105" cy="568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СУБСИДИИ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195095" y="5076170"/>
            <a:ext cx="951497" cy="604200"/>
            <a:chOff x="3066061" y="3189506"/>
            <a:chExt cx="951497" cy="6042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3066061" y="3189506"/>
              <a:ext cx="951497" cy="604200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3083757" y="3207202"/>
              <a:ext cx="916105" cy="568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СУБВЕНЦИИ</a:t>
              </a:r>
              <a:endParaRPr lang="ru-RU" sz="1200" kern="12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356985" y="5058474"/>
            <a:ext cx="1357000" cy="604200"/>
            <a:chOff x="3066061" y="3189506"/>
            <a:chExt cx="951497" cy="60420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3066061" y="3189506"/>
              <a:ext cx="951497" cy="604200"/>
            </a:xfrm>
            <a:prstGeom prst="roundRect">
              <a:avLst>
                <a:gd name="adj" fmla="val 10000"/>
              </a:avLst>
            </a:prstGeom>
            <a:solidFill>
              <a:srgbClr val="FFFF00">
                <a:alpha val="9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3083757" y="3207202"/>
              <a:ext cx="916105" cy="568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/>
                <a:t>ИНЫЕ МЕЖБЮДЖЕТНЫЕ ТРАНСФЕРТЫ</a:t>
              </a:r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 flipV="1">
            <a:off x="1691680" y="3156693"/>
            <a:ext cx="0" cy="4640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694678" y="3156693"/>
            <a:ext cx="475810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444208" y="3156693"/>
            <a:ext cx="0" cy="40948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230067" y="2908696"/>
            <a:ext cx="0" cy="24799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691680" y="4452837"/>
            <a:ext cx="0" cy="3600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9" idx="0"/>
          </p:cNvCxnSpPr>
          <p:nvPr/>
        </p:nvCxnSpPr>
        <p:spPr>
          <a:xfrm flipH="1" flipV="1">
            <a:off x="1029860" y="4835159"/>
            <a:ext cx="1" cy="32203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005488" y="4812877"/>
            <a:ext cx="147828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483768" y="4797152"/>
            <a:ext cx="0" cy="3600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25" idx="0"/>
            <a:endCxn id="25" idx="0"/>
          </p:cNvCxnSpPr>
          <p:nvPr/>
        </p:nvCxnSpPr>
        <p:spPr>
          <a:xfrm>
            <a:off x="4384284" y="51115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4384284" y="4716130"/>
            <a:ext cx="0" cy="39543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384283" y="4699014"/>
            <a:ext cx="36025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986805" y="4704635"/>
            <a:ext cx="0" cy="34234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5494974" y="4716130"/>
            <a:ext cx="0" cy="3777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endCxn id="31" idx="0"/>
          </p:cNvCxnSpPr>
          <p:nvPr/>
        </p:nvCxnSpPr>
        <p:spPr>
          <a:xfrm>
            <a:off x="6670843" y="4706481"/>
            <a:ext cx="1" cy="36968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6511838" y="4396125"/>
            <a:ext cx="0" cy="32000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3595" b="-28809"/>
          <a:stretch/>
        </p:blipFill>
        <p:spPr>
          <a:xfrm>
            <a:off x="998880" y="44624"/>
            <a:ext cx="7343688" cy="86409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4" r="17713" b="11680"/>
          <a:stretch/>
        </p:blipFill>
        <p:spPr>
          <a:xfrm>
            <a:off x="2694518" y="620688"/>
            <a:ext cx="3400153" cy="6227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r="8747" b="10955"/>
          <a:stretch/>
        </p:blipFill>
        <p:spPr>
          <a:xfrm>
            <a:off x="15522" y="1191274"/>
            <a:ext cx="3004141" cy="1770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1140730"/>
            <a:ext cx="2679240" cy="1950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70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6304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97905213"/>
              </p:ext>
            </p:extLst>
          </p:nvPr>
        </p:nvGraphicFramePr>
        <p:xfrm>
          <a:off x="287524" y="2200256"/>
          <a:ext cx="856895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r="47973"/>
          <a:stretch/>
        </p:blipFill>
        <p:spPr>
          <a:xfrm>
            <a:off x="3530560" y="188639"/>
            <a:ext cx="5073888" cy="787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8" b="-20960"/>
          <a:stretch/>
        </p:blipFill>
        <p:spPr>
          <a:xfrm>
            <a:off x="3707903" y="902360"/>
            <a:ext cx="4774209" cy="9424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4"/>
          <a:stretch/>
        </p:blipFill>
        <p:spPr>
          <a:xfrm>
            <a:off x="5868144" y="1640567"/>
            <a:ext cx="791356" cy="6380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8"/>
          <a:stretch/>
        </p:blipFill>
        <p:spPr>
          <a:xfrm>
            <a:off x="4572000" y="1650792"/>
            <a:ext cx="1559083" cy="4095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38"/>
            <a:ext cx="3360375" cy="252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28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371450"/>
              </p:ext>
            </p:extLst>
          </p:nvPr>
        </p:nvGraphicFramePr>
        <p:xfrm>
          <a:off x="21392" y="1293713"/>
          <a:ext cx="8388424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t="5171" b="30712"/>
          <a:stretch/>
        </p:blipFill>
        <p:spPr>
          <a:xfrm>
            <a:off x="5808399" y="1067425"/>
            <a:ext cx="3228097" cy="3297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580112" y="4293096"/>
            <a:ext cx="3419872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FF0000"/>
                </a:solidFill>
              </a:rPr>
              <a:t>Администраторы  доходов   бюджета </a:t>
            </a:r>
            <a:r>
              <a:rPr lang="ru-RU" sz="900" b="1" i="1" dirty="0"/>
              <a:t>– </a:t>
            </a:r>
            <a:r>
              <a:rPr lang="ru-RU" sz="1050" b="1" i="1" dirty="0"/>
              <a:t>органы государственной власти, осуществляющие в соответствии с законодательством РФ контроль за правильностью исчисления, полнотой и своевременностью уплаты, начисление, учет, взыскание и принятие решений о возврате (зачете) излишне уплаченных (взысканных) платежей в бюджет, пеней и штрафов по ним, а также имеющие в своем ведении бюджетные учреждения, которым предоставлено право получать доходы от предпринимательской и иной приносящей доход деятельности, и федеральные государственные унитарные (в </a:t>
            </a:r>
            <a:r>
              <a:rPr lang="ru-RU" sz="1050" b="1" i="1" dirty="0" err="1"/>
              <a:t>т.ч</a:t>
            </a:r>
            <a:r>
              <a:rPr lang="ru-RU" sz="1050" b="1" i="1" dirty="0"/>
              <a:t>. казенные) предприятия.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82"/>
          <a:stretch/>
        </p:blipFill>
        <p:spPr>
          <a:xfrm>
            <a:off x="738886" y="116632"/>
            <a:ext cx="7865562" cy="576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8" t="1" b="-21686"/>
          <a:stretch/>
        </p:blipFill>
        <p:spPr>
          <a:xfrm>
            <a:off x="1690922" y="548680"/>
            <a:ext cx="5689390" cy="7536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77" b="4080"/>
          <a:stretch/>
        </p:blipFill>
        <p:spPr>
          <a:xfrm>
            <a:off x="2309038" y="2996952"/>
            <a:ext cx="1614890" cy="500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0" t="1" b="-23749"/>
          <a:stretch/>
        </p:blipFill>
        <p:spPr>
          <a:xfrm>
            <a:off x="2402760" y="3645024"/>
            <a:ext cx="1449160" cy="53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9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184382"/>
              </p:ext>
            </p:extLst>
          </p:nvPr>
        </p:nvGraphicFramePr>
        <p:xfrm>
          <a:off x="266682" y="116632"/>
          <a:ext cx="8610636" cy="6417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5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5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799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</a:rPr>
                        <a:t>АДМИНИСТРАТОРЫ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FF00"/>
                          </a:solidFill>
                        </a:rPr>
                        <a:t>ДОХОДОВ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FF00"/>
                          </a:solidFill>
                        </a:rPr>
                        <a:t>БЮДЖЕТА ГОРОДА – 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FFFF00"/>
                          </a:solidFill>
                        </a:rPr>
                        <a:t>ОРГАНЫ ГОСУДАРСТВЕННОЙ ВЛАСТИ РФ И РО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73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Управление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</a:rPr>
                        <a:t> Федеральной налоговой службы по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3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Министерство имущественных и земельных отношений, финансового оздоровления предприятий, организаций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7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Федеральное казначейство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3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Федеральной службы по надзору в сфере защиты прав потребителей и благополучия человека по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04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Федеральной службы государственной регистрации кадастра и картографии по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  <a:p>
                      <a:pPr algn="ctr"/>
                      <a:endParaRPr lang="ru-RU" sz="1400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104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Главное управление Министерства внутренних дел Российской Федерации по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8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Департамент федеральной службы по надзору в сфере природопользования по Южному федеральному округу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1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Правительство Ростовской</a:t>
                      </a:r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области</a:t>
                      </a:r>
                      <a:endParaRPr lang="ru-RU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67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</a:t>
                      </a:r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антимонопольной службы по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101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государственного  авиационного надзора за обеспечением транспортной безопасности</a:t>
                      </a:r>
                      <a:r>
                        <a:rPr lang="ru-RU" sz="1400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по Южному Федеральному округу Федеральной службы в сфере транспорта</a:t>
                      </a:r>
                      <a:endParaRPr lang="ru-RU" sz="1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67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ветеринарии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67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Федеральной службы судебных приставов по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083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государственного надзора за техническим состоянием самоходных машин и других видов техники Ростовской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403648" y="1392416"/>
            <a:ext cx="6096000" cy="5276944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  <a:p>
            <a:pPr lvl="1">
              <a:buChar char="•"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97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3808" y="5309592"/>
            <a:ext cx="2947518" cy="1503784"/>
          </a:xfrm>
          <a:noFill/>
        </p:spPr>
        <p:txBody>
          <a:bodyPr>
            <a:noAutofit/>
          </a:bodyPr>
          <a:lstStyle/>
          <a:p>
            <a:r>
              <a:rPr lang="ru-RU" sz="1050" i="1" dirty="0">
                <a:solidFill>
                  <a:schemeClr val="tx2">
                    <a:lumMod val="50000"/>
                  </a:schemeClr>
                </a:solidFill>
                <a:latin typeface="Tahoma"/>
                <a:ea typeface="Calibri"/>
              </a:rPr>
              <a:t>- часть  средств   бюджета, подлежащая  использованию  в  целях  финансового  обеспечения дорожной деятельности  в отношении автомобильных дорог  общего пользования,  а  также  капитального  ремонта  и ремонта дворовых территорий многоквартирных  домов,  проездов к дворовым территориям  многоквартирных  домов  населенных пунктов.</a:t>
            </a:r>
            <a:r>
              <a:rPr lang="ru-RU" sz="1050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050" i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105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136796"/>
              </p:ext>
            </p:extLst>
          </p:nvPr>
        </p:nvGraphicFramePr>
        <p:xfrm>
          <a:off x="1285964" y="668415"/>
          <a:ext cx="676875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70271"/>
            <a:ext cx="2038570" cy="184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8064"/>
            <a:ext cx="9036496" cy="640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97152"/>
            <a:ext cx="2232248" cy="4577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61321"/>
            <a:ext cx="2808312" cy="1873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1" y="4461321"/>
            <a:ext cx="2989967" cy="1873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4006464" y="1052736"/>
            <a:ext cx="1357624" cy="1392323"/>
            <a:chOff x="3795934" y="443953"/>
            <a:chExt cx="1178286" cy="1160385"/>
          </a:xfrm>
        </p:grpSpPr>
        <p:sp>
          <p:nvSpPr>
            <p:cNvPr id="12" name="Овал 11"/>
            <p:cNvSpPr/>
            <p:nvPr/>
          </p:nvSpPr>
          <p:spPr>
            <a:xfrm>
              <a:off x="3795934" y="443953"/>
              <a:ext cx="1178286" cy="1160385"/>
            </a:xfrm>
            <a:prstGeom prst="ellipse">
              <a:avLst/>
            </a:prstGeom>
            <a:solidFill>
              <a:srgbClr val="DAC8D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3968490" y="613887"/>
              <a:ext cx="833174" cy="820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dirty="0">
                  <a:solidFill>
                    <a:srgbClr val="C00000"/>
                  </a:solidFill>
                </a:rPr>
                <a:t>Штрафы за нарушение правил перевозки крупногабаритных и </a:t>
              </a:r>
              <a:r>
                <a:rPr lang="ru-RU" sz="800" b="1" dirty="0" err="1">
                  <a:solidFill>
                    <a:srgbClr val="C00000"/>
                  </a:solidFill>
                </a:rPr>
                <a:t>тяжеловестных</a:t>
              </a:r>
              <a:r>
                <a:rPr lang="ru-RU" sz="800" b="1" dirty="0">
                  <a:solidFill>
                    <a:srgbClr val="C00000"/>
                  </a:solidFill>
                </a:rPr>
                <a:t> грузов и </a:t>
              </a:r>
              <a:r>
                <a:rPr lang="ru-RU" sz="800" b="1" dirty="0" err="1">
                  <a:solidFill>
                    <a:srgbClr val="C00000"/>
                  </a:solidFill>
                </a:rPr>
                <a:t>приченение</a:t>
              </a:r>
              <a:r>
                <a:rPr lang="ru-RU" sz="800" b="1" dirty="0">
                  <a:solidFill>
                    <a:srgbClr val="C00000"/>
                  </a:solidFill>
                </a:rPr>
                <a:t> вреда автомобильным дорогам</a:t>
              </a:r>
              <a:endParaRPr lang="ru-RU" sz="800" b="1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364088" y="969819"/>
            <a:ext cx="1296144" cy="1307053"/>
            <a:chOff x="3855430" y="1354348"/>
            <a:chExt cx="1364425" cy="137001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7" name="Овал 16"/>
            <p:cNvSpPr/>
            <p:nvPr/>
          </p:nvSpPr>
          <p:spPr>
            <a:xfrm>
              <a:off x="3855430" y="1354348"/>
              <a:ext cx="1364425" cy="137001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Овал 4"/>
            <p:cNvSpPr/>
            <p:nvPr/>
          </p:nvSpPr>
          <p:spPr>
            <a:xfrm>
              <a:off x="4055245" y="1554982"/>
              <a:ext cx="964795" cy="9687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364088" y="1127646"/>
            <a:ext cx="12924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FF0000"/>
                </a:solidFill>
              </a:rPr>
              <a:t>возмещение </a:t>
            </a:r>
          </a:p>
          <a:p>
            <a:pPr algn="ctr"/>
            <a:r>
              <a:rPr lang="ru-RU" sz="800" b="1" dirty="0">
                <a:solidFill>
                  <a:srgbClr val="FF0000"/>
                </a:solidFill>
              </a:rPr>
              <a:t>ущерба в связи с нарушением  подряд-</a:t>
            </a:r>
            <a:r>
              <a:rPr lang="ru-RU" sz="800" b="1" dirty="0" err="1">
                <a:solidFill>
                  <a:srgbClr val="FF0000"/>
                </a:solidFill>
              </a:rPr>
              <a:t>чиком</a:t>
            </a:r>
            <a:r>
              <a:rPr lang="ru-RU" sz="800" b="1" dirty="0">
                <a:solidFill>
                  <a:srgbClr val="FF0000"/>
                </a:solidFill>
              </a:rPr>
              <a:t>  условий </a:t>
            </a:r>
            <a:r>
              <a:rPr lang="ru-RU" sz="800" b="1" dirty="0" err="1">
                <a:solidFill>
                  <a:srgbClr val="FF0000"/>
                </a:solidFill>
              </a:rPr>
              <a:t>конт-рактов</a:t>
            </a:r>
            <a:r>
              <a:rPr lang="ru-RU" sz="800" b="1" dirty="0">
                <a:solidFill>
                  <a:srgbClr val="FF0000"/>
                </a:solidFill>
              </a:rPr>
              <a:t>, либо в связи</a:t>
            </a:r>
          </a:p>
          <a:p>
            <a:pPr algn="ctr"/>
            <a:r>
              <a:rPr lang="ru-RU" sz="800" b="1" dirty="0">
                <a:solidFill>
                  <a:srgbClr val="FF0000"/>
                </a:solidFill>
              </a:rPr>
              <a:t> с уклонением от </a:t>
            </a:r>
          </a:p>
          <a:p>
            <a:pPr algn="ctr"/>
            <a:r>
              <a:rPr lang="ru-RU" sz="800" b="1" dirty="0">
                <a:solidFill>
                  <a:srgbClr val="FF0000"/>
                </a:solidFill>
              </a:rPr>
              <a:t>заключения </a:t>
            </a:r>
          </a:p>
          <a:p>
            <a:pPr algn="ctr"/>
            <a:r>
              <a:rPr lang="ru-RU" sz="800" b="1" dirty="0">
                <a:solidFill>
                  <a:srgbClr val="FF0000"/>
                </a:solidFill>
              </a:rPr>
              <a:t>контрактов</a:t>
            </a:r>
          </a:p>
        </p:txBody>
      </p:sp>
    </p:spTree>
    <p:extLst>
      <p:ext uri="{BB962C8B-B14F-4D97-AF65-F5344CB8AC3E}">
        <p14:creationId xmlns:p14="http://schemas.microsoft.com/office/powerpoint/2010/main" val="285080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973534"/>
              </p:ext>
            </p:extLst>
          </p:nvPr>
        </p:nvGraphicFramePr>
        <p:xfrm>
          <a:off x="422122" y="1645551"/>
          <a:ext cx="821925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21548090"/>
              </p:ext>
            </p:extLst>
          </p:nvPr>
        </p:nvGraphicFramePr>
        <p:xfrm>
          <a:off x="593601" y="3470488"/>
          <a:ext cx="8141151" cy="2927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20272" y="3983091"/>
            <a:ext cx="1020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млн. руб.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9" b="-13794"/>
          <a:stretch/>
        </p:blipFill>
        <p:spPr>
          <a:xfrm>
            <a:off x="607313" y="116632"/>
            <a:ext cx="7848872" cy="8425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4"/>
          <a:stretch/>
        </p:blipFill>
        <p:spPr>
          <a:xfrm>
            <a:off x="1533272" y="692696"/>
            <a:ext cx="5897988" cy="7126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05320"/>
            <a:ext cx="5184576" cy="291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9522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3" y="0"/>
            <a:ext cx="9144000" cy="6865693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415996"/>
              </p:ext>
            </p:extLst>
          </p:nvPr>
        </p:nvGraphicFramePr>
        <p:xfrm>
          <a:off x="457200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73071797"/>
              </p:ext>
            </p:extLst>
          </p:nvPr>
        </p:nvGraphicFramePr>
        <p:xfrm>
          <a:off x="636240" y="1844824"/>
          <a:ext cx="60960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00"/>
          <a:stretch/>
        </p:blipFill>
        <p:spPr>
          <a:xfrm>
            <a:off x="432048" y="116632"/>
            <a:ext cx="8388424" cy="8598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1"/>
          <a:stretch/>
        </p:blipFill>
        <p:spPr>
          <a:xfrm>
            <a:off x="1649800" y="620688"/>
            <a:ext cx="6162560" cy="864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40" r="25525"/>
          <a:stretch/>
        </p:blipFill>
        <p:spPr>
          <a:xfrm>
            <a:off x="6671579" y="3225101"/>
            <a:ext cx="2458528" cy="2997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137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868" y="188640"/>
            <a:ext cx="871296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b="1" dirty="0">
              <a:solidFill>
                <a:srgbClr val="FF0000"/>
              </a:solidFill>
            </a:endParaRPr>
          </a:p>
          <a:p>
            <a:pPr algn="just"/>
            <a:endParaRPr lang="ru-RU" sz="1200" b="1" dirty="0">
              <a:solidFill>
                <a:srgbClr val="9900CC"/>
              </a:solidFill>
            </a:endParaRPr>
          </a:p>
          <a:p>
            <a:pPr algn="just"/>
            <a:r>
              <a:rPr lang="ru-RU" sz="1400" b="1" dirty="0">
                <a:solidFill>
                  <a:srgbClr val="FF0000"/>
                </a:solidFill>
              </a:rPr>
              <a:t>Бюджет</a:t>
            </a:r>
            <a:r>
              <a:rPr lang="ru-RU" sz="1200" dirty="0">
                <a:solidFill>
                  <a:srgbClr val="9900CC"/>
                </a:solidFill>
              </a:rPr>
              <a:t> </a:t>
            </a:r>
            <a:r>
              <a:rPr lang="ru-RU" sz="1200" dirty="0"/>
              <a:t>- </a:t>
            </a:r>
            <a:r>
              <a:rPr lang="ru-RU" sz="1200" i="1" dirty="0"/>
              <a:t>форма образования и расходования  денежных средств ,  предназначенных  для  финансового обеспечения задач и функций государства и местного самоуправления</a:t>
            </a:r>
            <a:endParaRPr lang="ru-RU" sz="800" i="1" dirty="0"/>
          </a:p>
          <a:p>
            <a:endParaRPr lang="ru-RU" sz="800" dirty="0"/>
          </a:p>
          <a:p>
            <a:pPr algn="just"/>
            <a:r>
              <a:rPr lang="ru-RU" sz="1400" b="1" dirty="0">
                <a:solidFill>
                  <a:srgbClr val="FF0000"/>
                </a:solidFill>
              </a:rPr>
              <a:t>Бюджетно-налоговая политика </a:t>
            </a:r>
            <a:r>
              <a:rPr lang="ru-RU" sz="1200" dirty="0"/>
              <a:t>- </a:t>
            </a:r>
            <a:r>
              <a:rPr lang="ru-RU" sz="1200" i="1" dirty="0"/>
              <a:t>политика государства в области налогообложения и государственных  расходов, направленная по замыслу на поддержание высокого уровня занятости, стабильной экономики, роста ВНП</a:t>
            </a:r>
            <a:endParaRPr lang="ru-RU" sz="800" i="1" dirty="0"/>
          </a:p>
          <a:p>
            <a:pPr algn="just"/>
            <a:endParaRPr lang="ru-RU" sz="800" i="1" dirty="0"/>
          </a:p>
          <a:p>
            <a:pPr algn="just"/>
            <a:r>
              <a:rPr lang="ru-RU" sz="1400" b="1" dirty="0">
                <a:solidFill>
                  <a:srgbClr val="FF0000"/>
                </a:solidFill>
              </a:rPr>
              <a:t>Доходы бюджета </a:t>
            </a:r>
            <a:r>
              <a:rPr lang="ru-RU" sz="1200" dirty="0"/>
              <a:t>- </a:t>
            </a:r>
            <a:r>
              <a:rPr lang="ru-RU" sz="1200" i="1" dirty="0"/>
              <a:t>поступающие  в бюджет денежные  средства, за исключением средств, являющихся источниками финансирования дефицита бюджета</a:t>
            </a:r>
          </a:p>
          <a:p>
            <a:pPr algn="just"/>
            <a:endParaRPr lang="ru-RU" sz="1200" i="1" dirty="0"/>
          </a:p>
          <a:p>
            <a:pPr algn="just"/>
            <a:r>
              <a:rPr lang="ru-RU" sz="1200" i="1" dirty="0"/>
              <a:t>К </a:t>
            </a:r>
            <a:r>
              <a:rPr lang="ru-RU" sz="1400" b="1" dirty="0">
                <a:solidFill>
                  <a:srgbClr val="FF0000"/>
                </a:solidFill>
              </a:rPr>
              <a:t>собственным доходам бюджетов </a:t>
            </a:r>
            <a:r>
              <a:rPr lang="ru-RU" sz="1200" i="1" dirty="0"/>
              <a:t>относятся: налоговые доходы, зачисляемые в бюджеты в соответствии с бюджетным законодательством РФ и законодательством о налогах и сборах; неналоговые доходы, зачисляемые в бюджеты в соответствии с законодательством РФ , законами субъектов РФ и муниципальными правовыми актами представительных органов муниципальных образований</a:t>
            </a:r>
          </a:p>
          <a:p>
            <a:pPr algn="just"/>
            <a:r>
              <a:rPr lang="ru-RU" sz="1200" dirty="0"/>
              <a:t>  </a:t>
            </a:r>
          </a:p>
          <a:p>
            <a:pPr algn="just"/>
            <a:r>
              <a:rPr lang="ru-RU" sz="1200" dirty="0"/>
              <a:t> </a:t>
            </a:r>
            <a:r>
              <a:rPr lang="ru-RU" sz="1200" i="1" dirty="0"/>
              <a:t>К </a:t>
            </a:r>
            <a:r>
              <a:rPr lang="ru-RU" sz="1400" b="1" dirty="0">
                <a:solidFill>
                  <a:srgbClr val="FF0000"/>
                </a:solidFill>
              </a:rPr>
              <a:t>безвозмездным поступлениям </a:t>
            </a:r>
            <a:r>
              <a:rPr lang="ru-RU" sz="1200" i="1" dirty="0"/>
              <a:t>относятся: дотации из других бюджетов бюджетной системы РФ; субсидии из других бюджетов бюджетной системы РФ (межбюджетные субсидии);субвенции из федерального бюджета и (или) из бюджетов субъектов РФ; иные  межбюджетные  трансферты  из  других  бюджетов бюджетной системы РФ</a:t>
            </a:r>
          </a:p>
          <a:p>
            <a:pPr algn="just"/>
            <a:endParaRPr lang="ru-RU" sz="1200" b="1" i="1" dirty="0">
              <a:solidFill>
                <a:srgbClr val="FA86F2"/>
              </a:solidFill>
            </a:endParaRPr>
          </a:p>
          <a:p>
            <a:pPr algn="just"/>
            <a:r>
              <a:rPr lang="ru-RU" sz="1400" b="1" dirty="0">
                <a:solidFill>
                  <a:srgbClr val="FF0000"/>
                </a:solidFill>
              </a:rPr>
              <a:t>Налоговые доходы </a:t>
            </a:r>
            <a:r>
              <a:rPr lang="ru-RU" sz="1200" i="1" dirty="0"/>
              <a:t>бюджетов городских округов – это отчисления от федеральных налогов и сборов, в т. ч. налогов, предусмотренных специальными налоговыми режимами, и (или) региональных  налогов  по единым  нормативам отчислений , установленным законами субъектов РФ для  зачисления соответствующих налоговых доходов в бюджеты городских округов в соответствии с п.1 ст.58 бюджетного Кодекса РФ</a:t>
            </a:r>
          </a:p>
          <a:p>
            <a:pPr algn="just"/>
            <a:endParaRPr lang="ru-RU" sz="1200" i="1" dirty="0">
              <a:latin typeface="Tahoma"/>
              <a:ea typeface="Calibri"/>
            </a:endParaRPr>
          </a:p>
          <a:p>
            <a:pPr algn="just"/>
            <a:r>
              <a:rPr lang="ru-RU" sz="1200" i="1" dirty="0"/>
              <a:t>К</a:t>
            </a:r>
            <a:r>
              <a:rPr lang="ru-RU" sz="1200" dirty="0"/>
              <a:t> </a:t>
            </a:r>
            <a:r>
              <a:rPr lang="ru-RU" sz="1400" b="1" dirty="0">
                <a:solidFill>
                  <a:srgbClr val="FF0000"/>
                </a:solidFill>
              </a:rPr>
              <a:t>неналоговым доходам бюджета </a:t>
            </a:r>
            <a:r>
              <a:rPr lang="ru-RU" sz="1200" i="1" dirty="0"/>
              <a:t>города относятся: доходы от использования имущества, находящегося в муниципальной собственности; доходы от продажи имущества (кроме акций и иных форм участия  в капитале, государственных  запасов драгоценных металлов и драгоценных камней), находящегося муниципальной  собственности; доходы от платных услуг, оказываемых казенными учреждениями; средства, полученные в результате применения мер гражданско-правовой , административной и уголовной ответственности, в том числе штрафы, конфискации, компенсации, а также средства, полученные в возмещение  вреда , причиненного  муниципальному  образованию,  и иные суммы принудительного  изъятия; иные неналоговые доходы.</a:t>
            </a:r>
          </a:p>
          <a:p>
            <a:pPr algn="just"/>
            <a:endParaRPr lang="ru-RU" sz="1200" dirty="0"/>
          </a:p>
          <a:p>
            <a:pPr algn="just"/>
            <a:r>
              <a:rPr lang="ru-RU" sz="1400" b="1" dirty="0">
                <a:solidFill>
                  <a:srgbClr val="FF0000"/>
                </a:solidFill>
              </a:rPr>
              <a:t>Межбюджетные трансферты</a:t>
            </a:r>
            <a:r>
              <a:rPr lang="ru-RU" sz="1400" b="1" dirty="0">
                <a:solidFill>
                  <a:srgbClr val="9900CC"/>
                </a:solidFill>
              </a:rPr>
              <a:t>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– средства , предоставляемые  одним бюджетом бюджетной системы РФ другому бюджету бюджетной системы РФ.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624"/>
            <a:ext cx="3691383" cy="59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6822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76642202"/>
              </p:ext>
            </p:extLst>
          </p:nvPr>
        </p:nvGraphicFramePr>
        <p:xfrm>
          <a:off x="107504" y="1765749"/>
          <a:ext cx="8922304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66"/>
          <a:stretch/>
        </p:blipFill>
        <p:spPr>
          <a:xfrm>
            <a:off x="1050766" y="68107"/>
            <a:ext cx="6977617" cy="8545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1" t="15084"/>
          <a:stretch/>
        </p:blipFill>
        <p:spPr>
          <a:xfrm>
            <a:off x="1907704" y="922620"/>
            <a:ext cx="4222940" cy="706180"/>
          </a:xfrm>
          <a:prstGeom prst="snip2SameRect">
            <a:avLst>
              <a:gd name="adj1" fmla="val 38655"/>
              <a:gd name="adj2" fmla="val 0"/>
            </a:avLst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1438876"/>
            <a:ext cx="3229562" cy="242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303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139113"/>
              </p:ext>
            </p:extLst>
          </p:nvPr>
        </p:nvGraphicFramePr>
        <p:xfrm>
          <a:off x="468823" y="2338553"/>
          <a:ext cx="7272808" cy="420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08"/>
          <a:stretch/>
        </p:blipFill>
        <p:spPr>
          <a:xfrm>
            <a:off x="344631" y="332656"/>
            <a:ext cx="5472609" cy="591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9" b="-39716"/>
          <a:stretch/>
        </p:blipFill>
        <p:spPr>
          <a:xfrm>
            <a:off x="468823" y="1268761"/>
            <a:ext cx="5471329" cy="7920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8" r="34803" b="-26675"/>
          <a:stretch/>
        </p:blipFill>
        <p:spPr>
          <a:xfrm>
            <a:off x="467545" y="821391"/>
            <a:ext cx="5425256" cy="678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4360" y="2204864"/>
            <a:ext cx="870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тыс. руб.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6"/>
          <a:stretch/>
        </p:blipFill>
        <p:spPr>
          <a:xfrm>
            <a:off x="5850554" y="188640"/>
            <a:ext cx="3262539" cy="2179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6042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708553"/>
              </p:ext>
            </p:extLst>
          </p:nvPr>
        </p:nvGraphicFramePr>
        <p:xfrm>
          <a:off x="107504" y="764704"/>
          <a:ext cx="885698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36"/>
          <a:stretch/>
        </p:blipFill>
        <p:spPr>
          <a:xfrm>
            <a:off x="971600" y="0"/>
            <a:ext cx="7056784" cy="570036"/>
          </a:xfrm>
          <a:prstGeom prst="rect">
            <a:avLst/>
          </a:prstGeom>
        </p:spPr>
      </p:pic>
      <p:pic>
        <p:nvPicPr>
          <p:cNvPr id="7" name="Рисунок 6" descr="2019 год&#10;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3" r="11260"/>
          <a:stretch/>
        </p:blipFill>
        <p:spPr>
          <a:xfrm>
            <a:off x="1757454" y="476672"/>
            <a:ext cx="4292364" cy="5040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1"/>
          <a:stretch/>
        </p:blipFill>
        <p:spPr>
          <a:xfrm>
            <a:off x="6049818" y="476672"/>
            <a:ext cx="1402502" cy="352633"/>
          </a:xfrm>
          <a:prstGeom prst="rect">
            <a:avLst/>
          </a:prstGeom>
        </p:spPr>
      </p:pic>
      <p:pic>
        <p:nvPicPr>
          <p:cNvPr id="8" name="Рисунок 7" descr="2019 год&#10;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92"/>
          <a:stretch/>
        </p:blipFill>
        <p:spPr>
          <a:xfrm>
            <a:off x="7092280" y="476672"/>
            <a:ext cx="547019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08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832495"/>
              </p:ext>
            </p:extLst>
          </p:nvPr>
        </p:nvGraphicFramePr>
        <p:xfrm>
          <a:off x="179512" y="1435056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74"/>
          <a:stretch/>
        </p:blipFill>
        <p:spPr>
          <a:xfrm>
            <a:off x="534824" y="250112"/>
            <a:ext cx="8074352" cy="576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8" r="12503"/>
          <a:stretch/>
        </p:blipFill>
        <p:spPr>
          <a:xfrm>
            <a:off x="3495040" y="692696"/>
            <a:ext cx="439651" cy="576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98"/>
          <a:stretch/>
        </p:blipFill>
        <p:spPr>
          <a:xfrm>
            <a:off x="4860032" y="692696"/>
            <a:ext cx="543056" cy="5760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1" b="-19355"/>
          <a:stretch/>
        </p:blipFill>
        <p:spPr>
          <a:xfrm>
            <a:off x="3945167" y="826176"/>
            <a:ext cx="1186393" cy="35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6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596187"/>
              </p:ext>
            </p:extLst>
          </p:nvPr>
        </p:nvGraphicFramePr>
        <p:xfrm>
          <a:off x="323528" y="1340768"/>
          <a:ext cx="6347048" cy="3129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63"/>
          <a:stretch/>
        </p:blipFill>
        <p:spPr>
          <a:xfrm>
            <a:off x="1720991" y="116632"/>
            <a:ext cx="6043267" cy="6480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1"/>
          <a:stretch/>
        </p:blipFill>
        <p:spPr>
          <a:xfrm>
            <a:off x="2627784" y="751704"/>
            <a:ext cx="4326176" cy="5680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25144"/>
            <a:ext cx="2592289" cy="1729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48" y="4669071"/>
            <a:ext cx="3174427" cy="1785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114" y="1319755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2" b="18081"/>
          <a:stretch/>
        </p:blipFill>
        <p:spPr>
          <a:xfrm>
            <a:off x="6780362" y="3253213"/>
            <a:ext cx="2159827" cy="3171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2807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6590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59" b="-33124"/>
          <a:stretch/>
        </p:blipFill>
        <p:spPr>
          <a:xfrm>
            <a:off x="467544" y="116632"/>
            <a:ext cx="6854615" cy="720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1" r="27985" b="-4107"/>
          <a:stretch/>
        </p:blipFill>
        <p:spPr>
          <a:xfrm>
            <a:off x="1592763" y="490424"/>
            <a:ext cx="4208597" cy="562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7" r="6514"/>
          <a:stretch/>
        </p:blipFill>
        <p:spPr>
          <a:xfrm>
            <a:off x="1403648" y="876030"/>
            <a:ext cx="3328608" cy="5367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3"/>
          <a:stretch/>
        </p:blipFill>
        <p:spPr>
          <a:xfrm>
            <a:off x="4806085" y="954055"/>
            <a:ext cx="774027" cy="3147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6"/>
          <a:stretch/>
        </p:blipFill>
        <p:spPr>
          <a:xfrm>
            <a:off x="5450802" y="876030"/>
            <a:ext cx="399614" cy="5367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11407"/>
            <a:ext cx="3037392" cy="1885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7257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090649"/>
              </p:ext>
            </p:extLst>
          </p:nvPr>
        </p:nvGraphicFramePr>
        <p:xfrm>
          <a:off x="532831" y="10887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8946" b="-24425"/>
          <a:stretch/>
        </p:blipFill>
        <p:spPr>
          <a:xfrm>
            <a:off x="2843808" y="78531"/>
            <a:ext cx="5638224" cy="9606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2"/>
          <a:stretch/>
        </p:blipFill>
        <p:spPr>
          <a:xfrm>
            <a:off x="3718134" y="740130"/>
            <a:ext cx="3556849" cy="6972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r="-1"/>
          <a:stretch/>
        </p:blipFill>
        <p:spPr>
          <a:xfrm>
            <a:off x="276026" y="4906579"/>
            <a:ext cx="2883412" cy="1670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2221"/>
            <a:ext cx="2720620" cy="181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906579"/>
            <a:ext cx="2200802" cy="178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992974"/>
            <a:ext cx="2863168" cy="1610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7899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543469"/>
              </p:ext>
            </p:extLst>
          </p:nvPr>
        </p:nvGraphicFramePr>
        <p:xfrm>
          <a:off x="1289506" y="908720"/>
          <a:ext cx="73655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5" descr="F:\здания\ДОУ Глория на 120 мес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121" y="909643"/>
            <a:ext cx="2632140" cy="1974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F:\здания\238071_html_m135528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08"/>
          <a:stretch/>
        </p:blipFill>
        <p:spPr bwMode="auto">
          <a:xfrm>
            <a:off x="3109646" y="5415479"/>
            <a:ext cx="2344474" cy="1375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F:\здания\23227739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22" r="27619" b="1"/>
          <a:stretch/>
        </p:blipFill>
        <p:spPr bwMode="auto">
          <a:xfrm>
            <a:off x="0" y="1282364"/>
            <a:ext cx="1907704" cy="1467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F:\здания\6mQ-JpCwkZ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t="35456" b="11335"/>
          <a:stretch/>
        </p:blipFill>
        <p:spPr bwMode="auto">
          <a:xfrm>
            <a:off x="227606" y="4690864"/>
            <a:ext cx="2617146" cy="1897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8576" b="-17196"/>
          <a:stretch/>
        </p:blipFill>
        <p:spPr>
          <a:xfrm>
            <a:off x="939476" y="116632"/>
            <a:ext cx="5616624" cy="8171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6"/>
          <a:stretch/>
        </p:blipFill>
        <p:spPr>
          <a:xfrm>
            <a:off x="1907704" y="585144"/>
            <a:ext cx="3546416" cy="6972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44" y="5157192"/>
            <a:ext cx="2850533" cy="14308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1"/>
          <a:stretch/>
        </p:blipFill>
        <p:spPr>
          <a:xfrm>
            <a:off x="107504" y="2996952"/>
            <a:ext cx="192656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/>
          <a:stretch/>
        </p:blipFill>
        <p:spPr>
          <a:xfrm>
            <a:off x="6242659" y="2996952"/>
            <a:ext cx="2667567" cy="169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5789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147717"/>
              </p:ext>
            </p:extLst>
          </p:nvPr>
        </p:nvGraphicFramePr>
        <p:xfrm>
          <a:off x="2411760" y="1484784"/>
          <a:ext cx="663508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77"/>
          <a:stretch/>
        </p:blipFill>
        <p:spPr>
          <a:xfrm>
            <a:off x="2987824" y="75600"/>
            <a:ext cx="5616624" cy="6891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4"/>
          <a:stretch/>
        </p:blipFill>
        <p:spPr>
          <a:xfrm>
            <a:off x="2872587" y="692696"/>
            <a:ext cx="5875877" cy="6780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" y="5174887"/>
            <a:ext cx="3965634" cy="150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" y="1916832"/>
            <a:ext cx="2919239" cy="2164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0674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650590"/>
              </p:ext>
            </p:extLst>
          </p:nvPr>
        </p:nvGraphicFramePr>
        <p:xfrm>
          <a:off x="327846" y="2492896"/>
          <a:ext cx="791146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5333" b="-15099"/>
          <a:stretch/>
        </p:blipFill>
        <p:spPr>
          <a:xfrm>
            <a:off x="1979712" y="188640"/>
            <a:ext cx="4998720" cy="6434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r="19561"/>
          <a:stretch/>
        </p:blipFill>
        <p:spPr>
          <a:xfrm>
            <a:off x="3408947" y="714936"/>
            <a:ext cx="2326106" cy="559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4" r="1" b="-13763"/>
          <a:stretch/>
        </p:blipFill>
        <p:spPr>
          <a:xfrm>
            <a:off x="3668771" y="1092260"/>
            <a:ext cx="1806458" cy="6359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95" y="832107"/>
            <a:ext cx="2764693" cy="167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4198"/>
            <a:ext cx="2850208" cy="2032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35" y="3933056"/>
            <a:ext cx="3013411" cy="2662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34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712" y="237963"/>
            <a:ext cx="8640912" cy="633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Дотация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- дар, пожертвование) - денежные  средства, выделяемые  из  бюджета субъекта РФ для поддержки местных бюджетов при недостаточности их собственных доходов.</a:t>
            </a:r>
          </a:p>
          <a:p>
            <a:pPr algn="just"/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200" dirty="0">
                <a:solidFill>
                  <a:srgbClr val="FA86F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местным бюджетам из бюджета субъекта РФ - это межбюджетные  трансферты, предоставляемые  бюджетам муниципальных образований в целях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 расходных обязательств, возникающих  при  выполнении  полномочий  органов местного самоуправления по вопросам местного значения.</a:t>
            </a:r>
          </a:p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местным бюджетам из бюджета субъекта РФ– это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РФ, субъектов РФ, переданных для осуществления органам местного самоуправления в установленном порядке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это обязательный, безвозмездный платеж, взимаемый с организаций и физических лиц в форме  отчуждения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принад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-лежащих им на праве собственности, хозяйственного ведения или оперативного  управления денежных средств в целях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финан-сового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обеспечения деятельности государства и (или) муниципальных образований</a:t>
            </a:r>
          </a:p>
          <a:p>
            <a:pPr algn="just"/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Налоговая политика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курс действий, система мер, проводимых государством в области налогов и налогообложения. Налоговая политика находит свое выражение в видах применяемых налогов, величинах налоговых ставок, установлении круга налогоплательщиков и объектов налогообложения, в налоговых льготах.</a:t>
            </a:r>
          </a:p>
          <a:p>
            <a:pPr algn="just"/>
            <a:endParaRPr lang="ru-RU" sz="1200" dirty="0">
              <a:solidFill>
                <a:srgbClr val="FF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</a:p>
          <a:p>
            <a:pPr algn="just"/>
            <a:endParaRPr lang="ru-RU" sz="1200" b="1" i="1" dirty="0">
              <a:solidFill>
                <a:srgbClr val="FF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– превышение расходов над его доходами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является одним из основных принципов составления бюджета и построения бюджетной системы. Она может быть достигнута разными методами. Сбалансированность бюджета, составленного путем достижения равенства доходов и расходов, обеспечивается автоматически. Сбалансированность бюджета, составленного с превышением расходов над доходами (т.е. с дефицитом), достигается путем изыскания источников финансирования дефицита. В этом случае сбалансированность бюджета предполагает равенство планируемых расходов объему доходов и поступлений из источников финансирования дефицита бюджета.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0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707" y="1916832"/>
            <a:ext cx="8229600" cy="468052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устойчивости бюджета города, выполнение принятых обязательств перед гражданами.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Наращивание темпов роста собственных (налоговых и неналоговых) доходов, сокращение неэффективных расходов, снижение уровня дефицита бюджета города.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Укрепление налогового потенциала города, оптимизация бюджетных расходов, совершенствование контроля за эффективным использованием бюджетных средств.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 результативности имеющихся инструментов программно-целевого управления и бюджетирования.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повышения качества предоставления муниципальных услуг.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процедур проведения муниципальных закупок.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процедур предварительного и последующего контроля.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Обеспечения открытости бюджетного процесса перед гражданами.</a:t>
            </a:r>
          </a:p>
          <a:p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6" t="1" r="28349" b="-7818"/>
          <a:stretch/>
        </p:blipFill>
        <p:spPr>
          <a:xfrm>
            <a:off x="590640" y="571356"/>
            <a:ext cx="8013808" cy="6974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27" b="-12674"/>
          <a:stretch/>
        </p:blipFill>
        <p:spPr>
          <a:xfrm>
            <a:off x="886076" y="0"/>
            <a:ext cx="7371848" cy="728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3" t="1" r="9002" b="-15481"/>
          <a:stretch/>
        </p:blipFill>
        <p:spPr>
          <a:xfrm>
            <a:off x="1557016" y="1124744"/>
            <a:ext cx="4104875" cy="7469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9" t="1" b="-21663"/>
          <a:stretch/>
        </p:blipFill>
        <p:spPr>
          <a:xfrm>
            <a:off x="5661891" y="1292164"/>
            <a:ext cx="1321610" cy="3965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86" t="1" b="-15481"/>
          <a:stretch/>
        </p:blipFill>
        <p:spPr>
          <a:xfrm>
            <a:off x="6660232" y="1124744"/>
            <a:ext cx="730134" cy="74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279353"/>
              </p:ext>
            </p:extLst>
          </p:nvPr>
        </p:nvGraphicFramePr>
        <p:xfrm>
          <a:off x="447040" y="198884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" t="-3258" r="85270" b="-18910"/>
          <a:stretch/>
        </p:blipFill>
        <p:spPr>
          <a:xfrm>
            <a:off x="755576" y="116632"/>
            <a:ext cx="2467155" cy="7200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6" y="692696"/>
            <a:ext cx="8763560" cy="5116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96" y="1628800"/>
            <a:ext cx="2438400" cy="1371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96" y="5157192"/>
            <a:ext cx="2438400" cy="1371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75" y="3356992"/>
            <a:ext cx="2105221" cy="14045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3344"/>
            <a:ext cx="2438400" cy="1371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t="8295" r="4555" b="-1"/>
          <a:stretch/>
        </p:blipFill>
        <p:spPr>
          <a:xfrm>
            <a:off x="214324" y="5085184"/>
            <a:ext cx="2368776" cy="14141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64"/>
          <a:stretch/>
        </p:blipFill>
        <p:spPr>
          <a:xfrm>
            <a:off x="214324" y="3274515"/>
            <a:ext cx="1997943" cy="14401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3" t="-3258" r="44729" b="-18910"/>
          <a:stretch/>
        </p:blipFill>
        <p:spPr>
          <a:xfrm>
            <a:off x="3347864" y="116632"/>
            <a:ext cx="52931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6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340768"/>
            <a:ext cx="345638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9" t="27170" r="32202" b="13489"/>
          <a:stretch/>
        </p:blipFill>
        <p:spPr>
          <a:xfrm>
            <a:off x="6815857" y="4077072"/>
            <a:ext cx="219837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394265"/>
              </p:ext>
            </p:extLst>
          </p:nvPr>
        </p:nvGraphicFramePr>
        <p:xfrm>
          <a:off x="457200" y="1268413"/>
          <a:ext cx="8229600" cy="482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2776" b="-23569"/>
          <a:stretch/>
        </p:blipFill>
        <p:spPr>
          <a:xfrm>
            <a:off x="1363718" y="116631"/>
            <a:ext cx="7462082" cy="706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4" t="-15447"/>
          <a:stretch/>
        </p:blipFill>
        <p:spPr>
          <a:xfrm>
            <a:off x="2698832" y="639621"/>
            <a:ext cx="5675238" cy="70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4048" y="1988840"/>
            <a:ext cx="3672408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   Социальная политика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934,3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92712" y="1124744"/>
            <a:ext cx="3672408" cy="79208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Образование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950,1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3861048"/>
            <a:ext cx="3672408" cy="8640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   Здравоохранение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34,4                       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4869160"/>
            <a:ext cx="3672408" cy="10081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                    </a:t>
            </a:r>
          </a:p>
          <a:p>
            <a:r>
              <a:rPr lang="ru-RU" sz="1750" dirty="0">
                <a:solidFill>
                  <a:schemeClr val="tx1"/>
                </a:solidFill>
              </a:rPr>
              <a:t>	   Жилищно-коммунальное  	               хозяйство</a:t>
            </a:r>
          </a:p>
          <a:p>
            <a:r>
              <a:rPr lang="ru-RU" sz="1750" dirty="0">
                <a:solidFill>
                  <a:schemeClr val="tx1"/>
                </a:solidFill>
              </a:rPr>
              <a:t>                                     193,4</a:t>
            </a:r>
          </a:p>
          <a:p>
            <a:r>
              <a:rPr lang="ru-RU" sz="1750" dirty="0">
                <a:solidFill>
                  <a:schemeClr val="tx1"/>
                </a:solidFill>
              </a:rPr>
              <a:t>                               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2996952"/>
            <a:ext cx="3672408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Культура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77,6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6021288"/>
            <a:ext cx="3672408" cy="7200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     Иные расходы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317,1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2060848"/>
            <a:ext cx="3672408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Земельный налог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80,6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31104"/>
            <a:ext cx="3672408" cy="7920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Налог на доходы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физических лиц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287,3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2996952"/>
            <a:ext cx="3672408" cy="86409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Неналоговые доходы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72,8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7440" y="4005064"/>
            <a:ext cx="3672408" cy="79208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Акцизы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15,1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941168"/>
            <a:ext cx="3672408" cy="86409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	Финансовая помощь из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областного бюджета        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1 961,1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3505" y="5944816"/>
            <a:ext cx="3672408" cy="792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Иные доходы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71,1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611396"/>
            <a:ext cx="8208912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2602BE"/>
                </a:solidFill>
              </a:rPr>
              <a:t> ДОХОДЫ БЮДЖЕТА 2 488,0 </a:t>
            </a:r>
            <a:r>
              <a:rPr lang="ru-RU" sz="1600" dirty="0" err="1">
                <a:solidFill>
                  <a:srgbClr val="2602BE"/>
                </a:solidFill>
              </a:rPr>
              <a:t>млн.руб</a:t>
            </a:r>
            <a:r>
              <a:rPr lang="ru-RU" sz="1600" dirty="0">
                <a:solidFill>
                  <a:srgbClr val="2602BE"/>
                </a:solidFill>
              </a:rPr>
              <a:t>.                </a:t>
            </a:r>
            <a:r>
              <a:rPr lang="ru-RU" dirty="0">
                <a:solidFill>
                  <a:srgbClr val="2602BE"/>
                </a:solidFill>
              </a:rPr>
              <a:t>РАСХОДЫ БЮДЖЕТА – 2 506,9 </a:t>
            </a:r>
            <a:r>
              <a:rPr lang="ru-RU" sz="1600" dirty="0" err="1">
                <a:solidFill>
                  <a:srgbClr val="2602BE"/>
                </a:solidFill>
              </a:rPr>
              <a:t>млн.руб</a:t>
            </a:r>
            <a:r>
              <a:rPr lang="ru-RU" sz="1600" dirty="0">
                <a:solidFill>
                  <a:srgbClr val="2602BE"/>
                </a:solidFill>
              </a:rPr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62" y="4869160"/>
            <a:ext cx="1003802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54" y="6021288"/>
            <a:ext cx="1013739" cy="760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24" y="5983396"/>
            <a:ext cx="965140" cy="723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7384"/>
            <a:ext cx="9144000" cy="6387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05" y="1068087"/>
            <a:ext cx="1054717" cy="922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05" y="2026926"/>
            <a:ext cx="1150533" cy="805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357" y="2946235"/>
            <a:ext cx="821324" cy="842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11" y="3861048"/>
            <a:ext cx="936104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" name="Рисунок 10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 t="14771" r="18889"/>
          <a:stretch/>
        </p:blipFill>
        <p:spPr>
          <a:xfrm>
            <a:off x="5104679" y="4879772"/>
            <a:ext cx="995367" cy="98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Рисунок 10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9" y="1143765"/>
            <a:ext cx="995675" cy="74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Рисунок 102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3"/>
          <a:stretch/>
        </p:blipFill>
        <p:spPr>
          <a:xfrm>
            <a:off x="503505" y="2173290"/>
            <a:ext cx="1265007" cy="679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9" y="3975521"/>
            <a:ext cx="1358317" cy="904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Рисунок 10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7" y="3003472"/>
            <a:ext cx="1359162" cy="857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6630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0616" y="1930524"/>
            <a:ext cx="3672408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Земельный налог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61,9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4925" y="1052736"/>
            <a:ext cx="3672408" cy="7920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Налог на доходы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физических лиц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322,7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0616" y="3884384"/>
            <a:ext cx="3672408" cy="864096"/>
          </a:xfrm>
          <a:prstGeom prst="rect">
            <a:avLst/>
          </a:prstGeom>
          <a:solidFill>
            <a:srgbClr val="F9942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Неналоговые доходы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55,4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0616" y="2973745"/>
            <a:ext cx="3672408" cy="79208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Акцизы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15,1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5885" y="4863772"/>
            <a:ext cx="3672408" cy="86409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	Финансовая помощь из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областного бюджета        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1890,0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4925" y="5846752"/>
            <a:ext cx="3672408" cy="792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Иные доходы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 70,4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4925" y="548679"/>
            <a:ext cx="8311531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2602BE"/>
                </a:solidFill>
              </a:rPr>
              <a:t>ДОХОДЫ БЮДЖЕТА 2 415,5 </a:t>
            </a:r>
            <a:r>
              <a:rPr lang="ru-RU" sz="1600" dirty="0" err="1">
                <a:solidFill>
                  <a:srgbClr val="2602BE"/>
                </a:solidFill>
              </a:rPr>
              <a:t>млн.руб</a:t>
            </a:r>
            <a:r>
              <a:rPr lang="ru-RU" sz="1600" dirty="0">
                <a:solidFill>
                  <a:srgbClr val="2602BE"/>
                </a:solidFill>
              </a:rPr>
              <a:t>.</a:t>
            </a:r>
            <a:r>
              <a:rPr lang="ru-RU" dirty="0">
                <a:solidFill>
                  <a:srgbClr val="2602BE"/>
                </a:solidFill>
              </a:rPr>
              <a:t>                РАСХОДЫ БЮДЖЕТА – 2 429,4 </a:t>
            </a:r>
            <a:r>
              <a:rPr lang="ru-RU" sz="1600" dirty="0" err="1">
                <a:solidFill>
                  <a:srgbClr val="2602BE"/>
                </a:solidFill>
              </a:rPr>
              <a:t>млн.руб</a:t>
            </a:r>
            <a:r>
              <a:rPr lang="ru-RU" sz="1600" dirty="0">
                <a:solidFill>
                  <a:srgbClr val="2602BE"/>
                </a:solidFill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28488" y="1916832"/>
            <a:ext cx="3672408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Социальная политика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983,3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32040" y="980728"/>
            <a:ext cx="3672408" cy="792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Образование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919,3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28488" y="3861048"/>
            <a:ext cx="3672408" cy="86409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   Здравоохранение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17,9                           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37864" y="4797152"/>
            <a:ext cx="3672408" cy="1008112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                    </a:t>
            </a:r>
          </a:p>
          <a:p>
            <a:r>
              <a:rPr lang="ru-RU" sz="1750" dirty="0">
                <a:solidFill>
                  <a:schemeClr val="tx1"/>
                </a:solidFill>
              </a:rPr>
              <a:t>	   Жилищно-коммунальное  	               хозяйство</a:t>
            </a:r>
          </a:p>
          <a:p>
            <a:r>
              <a:rPr lang="ru-RU" sz="1750" dirty="0">
                <a:solidFill>
                  <a:schemeClr val="tx1"/>
                </a:solidFill>
              </a:rPr>
              <a:t>                                     205,4</a:t>
            </a:r>
          </a:p>
          <a:p>
            <a:r>
              <a:rPr lang="ru-RU" sz="1750" dirty="0">
                <a:solidFill>
                  <a:schemeClr val="tx1"/>
                </a:solidFill>
              </a:rPr>
              <a:t>                                    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24152" y="2924944"/>
            <a:ext cx="3672408" cy="792088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Культура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44,1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5877272"/>
            <a:ext cx="3672408" cy="76156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Иные расходы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259,4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1" y="5917344"/>
            <a:ext cx="938147" cy="68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30" y="5826008"/>
            <a:ext cx="864096" cy="864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60" t="31306" r="22036"/>
          <a:stretch/>
        </p:blipFill>
        <p:spPr>
          <a:xfrm>
            <a:off x="416875" y="980728"/>
            <a:ext cx="1066334" cy="95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09" y="4886523"/>
            <a:ext cx="1058416" cy="846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10" y="-27384"/>
            <a:ext cx="9144000" cy="6480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82" y="980728"/>
            <a:ext cx="922066" cy="852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19" y="1934453"/>
            <a:ext cx="1149719" cy="84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19" y="2924944"/>
            <a:ext cx="1490159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041" y="3905862"/>
            <a:ext cx="1469111" cy="838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8"/>
          <a:stretch/>
        </p:blipFill>
        <p:spPr>
          <a:xfrm>
            <a:off x="4913784" y="4769511"/>
            <a:ext cx="1314400" cy="1077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5" y="1916832"/>
            <a:ext cx="1428041" cy="803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1" y="3932229"/>
            <a:ext cx="1041454" cy="781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6" y="3068959"/>
            <a:ext cx="423852" cy="648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7488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4"/>
            <a:ext cx="9144000" cy="68656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7004" y="4029874"/>
            <a:ext cx="3672408" cy="864096"/>
          </a:xfrm>
          <a:prstGeom prst="rect">
            <a:avLst/>
          </a:prstGeom>
          <a:solidFill>
            <a:srgbClr val="F9942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Неналоговые доходы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55,4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6816" y="1124744"/>
            <a:ext cx="3672408" cy="7920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Налог на доходы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физических лиц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384,6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376" y="2013848"/>
            <a:ext cx="3672408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  Земельный налог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61,9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2344" y="2999368"/>
            <a:ext cx="3672408" cy="79208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Акцизы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15,1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013176"/>
            <a:ext cx="3672408" cy="86409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	Финансовая помощь из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областного бюджета        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2 360,8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949280"/>
            <a:ext cx="3672408" cy="792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Иные доходы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54,3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620688"/>
            <a:ext cx="828092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2602BE"/>
                </a:solidFill>
              </a:rPr>
              <a:t>ДОХОДЫ БЮДЖЕТА 2 932,1 </a:t>
            </a:r>
            <a:r>
              <a:rPr lang="ru-RU" sz="1600" dirty="0" err="1">
                <a:solidFill>
                  <a:srgbClr val="2602BE"/>
                </a:solidFill>
              </a:rPr>
              <a:t>млн.руб</a:t>
            </a:r>
            <a:r>
              <a:rPr lang="ru-RU" sz="1600" dirty="0">
                <a:solidFill>
                  <a:srgbClr val="2602BE"/>
                </a:solidFill>
              </a:rPr>
              <a:t>.                    </a:t>
            </a:r>
            <a:r>
              <a:rPr lang="ru-RU" dirty="0">
                <a:solidFill>
                  <a:srgbClr val="2602BE"/>
                </a:solidFill>
              </a:rPr>
              <a:t>РАСХОДЫ БЮДЖЕТА – 2 932,1</a:t>
            </a:r>
            <a:r>
              <a:rPr lang="ru-RU" sz="1600" dirty="0">
                <a:solidFill>
                  <a:srgbClr val="2602BE"/>
                </a:solidFill>
              </a:rPr>
              <a:t>млн.руб.</a:t>
            </a:r>
            <a:endParaRPr lang="ru-RU" dirty="0">
              <a:solidFill>
                <a:srgbClr val="2602B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97928" y="1951504"/>
            <a:ext cx="3672408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       Социальная политика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1 016,9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25928" y="1067891"/>
            <a:ext cx="3672408" cy="792088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Образование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912,3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03440" y="3861048"/>
            <a:ext cx="3672408" cy="86409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         Здравоохранение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18,7                               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4882036"/>
            <a:ext cx="3672408" cy="923228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                    </a:t>
            </a:r>
          </a:p>
          <a:p>
            <a:r>
              <a:rPr lang="ru-RU" sz="1750" dirty="0">
                <a:solidFill>
                  <a:schemeClr val="tx1"/>
                </a:solidFill>
              </a:rPr>
              <a:t>	        Жилищно-</a:t>
            </a:r>
            <a:r>
              <a:rPr lang="ru-RU" sz="1750" dirty="0" err="1">
                <a:solidFill>
                  <a:schemeClr val="tx1"/>
                </a:solidFill>
              </a:rPr>
              <a:t>коммуналь</a:t>
            </a:r>
            <a:r>
              <a:rPr lang="ru-RU" sz="1750" dirty="0">
                <a:solidFill>
                  <a:schemeClr val="tx1"/>
                </a:solidFill>
              </a:rPr>
              <a:t>-</a:t>
            </a:r>
          </a:p>
          <a:p>
            <a:r>
              <a:rPr lang="ru-RU" sz="1750" dirty="0">
                <a:solidFill>
                  <a:schemeClr val="tx1"/>
                </a:solidFill>
              </a:rPr>
              <a:t>                                  </a:t>
            </a:r>
            <a:r>
              <a:rPr lang="ru-RU" sz="1750" dirty="0" err="1">
                <a:solidFill>
                  <a:schemeClr val="tx1"/>
                </a:solidFill>
              </a:rPr>
              <a:t>ное</a:t>
            </a:r>
            <a:r>
              <a:rPr lang="ru-RU" sz="1750" dirty="0">
                <a:solidFill>
                  <a:schemeClr val="tx1"/>
                </a:solidFill>
              </a:rPr>
              <a:t> хозяйство	                     570,1</a:t>
            </a:r>
          </a:p>
          <a:p>
            <a:endParaRPr lang="ru-RU" sz="175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03440" y="2924944"/>
            <a:ext cx="3672408" cy="792088"/>
          </a:xfrm>
          <a:prstGeom prst="rect">
            <a:avLst/>
          </a:prstGeom>
          <a:solidFill>
            <a:srgbClr val="FF66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   Культура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44,1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5949280"/>
            <a:ext cx="3672408" cy="7200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 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       Иные расходы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                     370,0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2" y="5976082"/>
            <a:ext cx="1263724" cy="841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851" y="5949280"/>
            <a:ext cx="1001688" cy="75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8" y="5013177"/>
            <a:ext cx="971888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0"/>
            <a:ext cx="9144000" cy="6206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55" y="1114775"/>
            <a:ext cx="917354" cy="80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03" y="2013848"/>
            <a:ext cx="738012" cy="73801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21" y="2914683"/>
            <a:ext cx="1315159" cy="876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27" y="3938420"/>
            <a:ext cx="1240126" cy="709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491" y="4858962"/>
            <a:ext cx="1044882" cy="1044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" y="1167923"/>
            <a:ext cx="1145500" cy="749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" y="2047852"/>
            <a:ext cx="1294864" cy="810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2" y="2952416"/>
            <a:ext cx="1232471" cy="924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3" y="4101196"/>
            <a:ext cx="1347138" cy="757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0220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4580</TotalTime>
  <Words>1280</Words>
  <Application>Microsoft Office PowerPoint</Application>
  <PresentationFormat>Экран (4:3)</PresentationFormat>
  <Paragraphs>269</Paragraphs>
  <Slides>29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часть  средств   бюджета, подлежащая  использованию  в  целях  финансового  обеспечения дорожной деятельности  в отношении автомобильных дорог  общего пользования,  а  также  капитального  ремонта  и ремонта дворовых территорий многоквартирных  домов,  проездов к дворовым территориям  многоквартирных  домов  населенных пунктов.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Финансовый отдел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города Новошахтинска</dc:title>
  <dc:creator>Прокопченко Е.Н.</dc:creator>
  <cp:lastModifiedBy>User</cp:lastModifiedBy>
  <cp:revision>289</cp:revision>
  <cp:lastPrinted>2016-12-16T12:22:24Z</cp:lastPrinted>
  <dcterms:created xsi:type="dcterms:W3CDTF">2016-04-01T07:01:19Z</dcterms:created>
  <dcterms:modified xsi:type="dcterms:W3CDTF">2019-01-23T09:51:54Z</dcterms:modified>
</cp:coreProperties>
</file>